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68" r:id="rId13"/>
    <p:sldId id="273" r:id="rId14"/>
    <p:sldId id="327" r:id="rId15"/>
    <p:sldId id="270" r:id="rId16"/>
    <p:sldId id="271" r:id="rId17"/>
    <p:sldId id="272" r:id="rId18"/>
    <p:sldId id="335" r:id="rId19"/>
    <p:sldId id="274" r:id="rId20"/>
    <p:sldId id="275" r:id="rId21"/>
    <p:sldId id="276" r:id="rId22"/>
    <p:sldId id="282" r:id="rId23"/>
    <p:sldId id="283" r:id="rId24"/>
    <p:sldId id="284" r:id="rId25"/>
    <p:sldId id="329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8" r:id="rId38"/>
    <p:sldId id="299" r:id="rId39"/>
    <p:sldId id="297" r:id="rId40"/>
    <p:sldId id="300" r:id="rId41"/>
    <p:sldId id="334" r:id="rId42"/>
    <p:sldId id="301" r:id="rId43"/>
    <p:sldId id="302" r:id="rId44"/>
    <p:sldId id="330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32" r:id="rId53"/>
    <p:sldId id="333" r:id="rId54"/>
    <p:sldId id="326" r:id="rId55"/>
    <p:sldId id="311" r:id="rId56"/>
    <p:sldId id="314" r:id="rId57"/>
    <p:sldId id="277" r:id="rId58"/>
    <p:sldId id="315" r:id="rId59"/>
    <p:sldId id="280" r:id="rId60"/>
    <p:sldId id="281" r:id="rId61"/>
    <p:sldId id="313" r:id="rId62"/>
    <p:sldId id="312" r:id="rId63"/>
    <p:sldId id="316" r:id="rId64"/>
    <p:sldId id="317" r:id="rId65"/>
    <p:sldId id="319" r:id="rId66"/>
    <p:sldId id="321" r:id="rId67"/>
    <p:sldId id="320" r:id="rId68"/>
    <p:sldId id="322" r:id="rId69"/>
    <p:sldId id="323" r:id="rId70"/>
    <p:sldId id="324" r:id="rId71"/>
    <p:sldId id="325" r:id="rId72"/>
  </p:sldIdLst>
  <p:sldSz cx="9144000" cy="6858000" type="screen4x3"/>
  <p:notesSz cx="6858000" cy="9144000"/>
  <p:embeddedFontLst>
    <p:embeddedFont>
      <p:font typeface="Cabin" panose="020B0803050202020004" pitchFamily="34" charset="0"/>
      <p:regular r:id="rId73"/>
      <p:bold r:id="rId74"/>
      <p:italic r:id="rId75"/>
      <p:boldItalic r:id="rId76"/>
    </p:embeddedFont>
    <p:embeddedFont>
      <p:font typeface="Segoe UI" panose="020B0502040204020203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/>
  </p:normalViewPr>
  <p:slideViewPr>
    <p:cSldViewPr snapToGrid="0">
      <p:cViewPr>
        <p:scale>
          <a:sx n="100" d="100"/>
          <a:sy n="100" d="100"/>
        </p:scale>
        <p:origin x="1128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8.png"/><Relationship Id="rId7" Type="http://schemas.openxmlformats.org/officeDocument/2006/relationships/image" Target="../media/image65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4.png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Rats are a good model and have been well-studied.</a:t>
            </a:r>
          </a:p>
          <a:p>
            <a:r>
              <a:rPr lang="en-US" dirty="0" smtClean="0"/>
              <a:t>Mice are less studied.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374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4" y="4060723"/>
            <a:ext cx="7556685" cy="216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Hatched bars represent seven-day 10 mg/kg cortisone on adult male </a:t>
            </a:r>
            <a:r>
              <a:rPr lang="en-US" sz="1600" dirty="0" smtClean="0"/>
              <a:t>rats (</a:t>
            </a:r>
            <a:r>
              <a:rPr lang="en-US" sz="1600" dirty="0" smtClean="0"/>
              <a:t>Goldberg, JBC, 1969</a:t>
            </a:r>
            <a:r>
              <a:rPr lang="en-US" sz="16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Pair-feeding does not change findings.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36157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522" y="2250040"/>
              <a:ext cx="3600145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35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5334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5334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5334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34233" y="2901883"/>
            <a:ext cx="478269" cy="36933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tx1"/>
                </a:solidFill>
                <a:latin typeface="+mn-lt"/>
              </a:rPr>
              <a:t>V</a:t>
            </a:r>
            <a:endParaRPr lang="en-US" alt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125471" y="3419237"/>
            <a:ext cx="3870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248438" y="3910626"/>
            <a:ext cx="760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D+T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3920" y="6488668"/>
            <a:ext cx="321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Eight week old, male, C57BL/6.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loss of body weight is alleviated by testosterone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250" name="Group 249"/>
          <p:cNvGrpSpPr/>
          <p:nvPr/>
        </p:nvGrpSpPr>
        <p:grpSpPr>
          <a:xfrm>
            <a:off x="-16699" y="1494043"/>
            <a:ext cx="8195766" cy="1622066"/>
            <a:chOff x="0" y="1690689"/>
            <a:chExt cx="8195766" cy="162206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743282" y="2477868"/>
              <a:ext cx="6445327" cy="212301"/>
              <a:chOff x="614" y="1118"/>
              <a:chExt cx="2702" cy="89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6554617" y="2673470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5" name="Group 12"/>
            <p:cNvGrpSpPr>
              <a:grpSpLocks/>
            </p:cNvGrpSpPr>
            <p:nvPr/>
          </p:nvGrpSpPr>
          <p:grpSpPr bwMode="auto">
            <a:xfrm>
              <a:off x="781838" y="1833812"/>
              <a:ext cx="920761" cy="462766"/>
              <a:chOff x="179" y="848"/>
              <a:chExt cx="386" cy="194"/>
            </a:xfrm>
          </p:grpSpPr>
          <p:sp>
            <p:nvSpPr>
              <p:cNvPr id="16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81838" y="2849989"/>
              <a:ext cx="920761" cy="462766"/>
              <a:chOff x="179" y="1274"/>
              <a:chExt cx="386" cy="194"/>
            </a:xfrm>
          </p:grpSpPr>
          <p:sp>
            <p:nvSpPr>
              <p:cNvPr id="24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28"/>
            <p:cNvGrpSpPr>
              <a:grpSpLocks/>
            </p:cNvGrpSpPr>
            <p:nvPr/>
          </p:nvGrpSpPr>
          <p:grpSpPr bwMode="auto">
            <a:xfrm>
              <a:off x="781838" y="2341902"/>
              <a:ext cx="920761" cy="462766"/>
              <a:chOff x="179" y="1061"/>
              <a:chExt cx="386" cy="194"/>
            </a:xfrm>
          </p:grpSpPr>
          <p:sp>
            <p:nvSpPr>
              <p:cNvPr id="32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0" name="Group 37"/>
            <p:cNvGrpSpPr>
              <a:grpSpLocks/>
            </p:cNvGrpSpPr>
            <p:nvPr/>
          </p:nvGrpSpPr>
          <p:grpSpPr bwMode="auto">
            <a:xfrm>
              <a:off x="2270455" y="1690689"/>
              <a:ext cx="510474" cy="694150"/>
              <a:chOff x="835" y="788"/>
              <a:chExt cx="214" cy="291"/>
            </a:xfrm>
          </p:grpSpPr>
          <p:sp>
            <p:nvSpPr>
              <p:cNvPr id="59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6" name="Rectangle 109"/>
            <p:cNvSpPr>
              <a:spLocks noChangeArrowheads="1"/>
            </p:cNvSpPr>
            <p:nvPr/>
          </p:nvSpPr>
          <p:spPr bwMode="auto">
            <a:xfrm>
              <a:off x="282671" y="1847410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auto">
            <a:xfrm>
              <a:off x="373909" y="2364764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18" name="Rectangle 109"/>
            <p:cNvSpPr>
              <a:spLocks noChangeArrowheads="1"/>
            </p:cNvSpPr>
            <p:nvPr/>
          </p:nvSpPr>
          <p:spPr bwMode="auto">
            <a:xfrm>
              <a:off x="0" y="2856153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1" name="Group 240"/>
            <p:cNvGrpSpPr/>
            <p:nvPr/>
          </p:nvGrpSpPr>
          <p:grpSpPr>
            <a:xfrm>
              <a:off x="2883450" y="1856702"/>
              <a:ext cx="2263737" cy="481719"/>
              <a:chOff x="6423063" y="2377812"/>
              <a:chExt cx="2263737" cy="1118749"/>
            </a:xfrm>
          </p:grpSpPr>
          <p:sp>
            <p:nvSpPr>
              <p:cNvPr id="242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3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1" name="Group 250"/>
          <p:cNvGrpSpPr/>
          <p:nvPr/>
        </p:nvGrpSpPr>
        <p:grpSpPr>
          <a:xfrm>
            <a:off x="-16699" y="3322015"/>
            <a:ext cx="8195766" cy="1622066"/>
            <a:chOff x="33395" y="3513130"/>
            <a:chExt cx="8195766" cy="1622066"/>
          </a:xfrm>
        </p:grpSpPr>
        <p:grpSp>
          <p:nvGrpSpPr>
            <p:cNvPr id="121" name="Group 1"/>
            <p:cNvGrpSpPr>
              <a:grpSpLocks/>
            </p:cNvGrpSpPr>
            <p:nvPr/>
          </p:nvGrpSpPr>
          <p:grpSpPr bwMode="auto">
            <a:xfrm>
              <a:off x="1776677" y="4300309"/>
              <a:ext cx="6445327" cy="212301"/>
              <a:chOff x="614" y="1118"/>
              <a:chExt cx="2702" cy="89"/>
            </a:xfrm>
          </p:grpSpPr>
          <p:sp>
            <p:nvSpPr>
              <p:cNvPr id="12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1" name="Rectangle 11"/>
            <p:cNvSpPr>
              <a:spLocks noChangeArrowheads="1"/>
            </p:cNvSpPr>
            <p:nvPr/>
          </p:nvSpPr>
          <p:spPr bwMode="auto">
            <a:xfrm>
              <a:off x="6588012" y="4495911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32" name="Group 12"/>
            <p:cNvGrpSpPr>
              <a:grpSpLocks/>
            </p:cNvGrpSpPr>
            <p:nvPr/>
          </p:nvGrpSpPr>
          <p:grpSpPr bwMode="auto">
            <a:xfrm>
              <a:off x="815233" y="3656253"/>
              <a:ext cx="920761" cy="462766"/>
              <a:chOff x="179" y="848"/>
              <a:chExt cx="386" cy="194"/>
            </a:xfrm>
          </p:grpSpPr>
          <p:sp>
            <p:nvSpPr>
              <p:cNvPr id="13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0" name="Group 20"/>
            <p:cNvGrpSpPr>
              <a:grpSpLocks/>
            </p:cNvGrpSpPr>
            <p:nvPr/>
          </p:nvGrpSpPr>
          <p:grpSpPr bwMode="auto">
            <a:xfrm>
              <a:off x="815233" y="4672430"/>
              <a:ext cx="920761" cy="462766"/>
              <a:chOff x="179" y="1274"/>
              <a:chExt cx="386" cy="194"/>
            </a:xfrm>
          </p:grpSpPr>
          <p:sp>
            <p:nvSpPr>
              <p:cNvPr id="14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48" name="Group 28"/>
            <p:cNvGrpSpPr>
              <a:grpSpLocks/>
            </p:cNvGrpSpPr>
            <p:nvPr/>
          </p:nvGrpSpPr>
          <p:grpSpPr bwMode="auto">
            <a:xfrm>
              <a:off x="815233" y="4164343"/>
              <a:ext cx="920761" cy="462766"/>
              <a:chOff x="179" y="1061"/>
              <a:chExt cx="386" cy="194"/>
            </a:xfrm>
          </p:grpSpPr>
          <p:sp>
            <p:nvSpPr>
              <p:cNvPr id="14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57" name="Group 37"/>
            <p:cNvGrpSpPr>
              <a:grpSpLocks/>
            </p:cNvGrpSpPr>
            <p:nvPr/>
          </p:nvGrpSpPr>
          <p:grpSpPr bwMode="auto">
            <a:xfrm>
              <a:off x="2303850" y="3513130"/>
              <a:ext cx="510474" cy="694150"/>
              <a:chOff x="835" y="788"/>
              <a:chExt cx="214" cy="291"/>
            </a:xfrm>
          </p:grpSpPr>
          <p:sp>
            <p:nvSpPr>
              <p:cNvPr id="176" name="Freeform 38"/>
              <p:cNvSpPr>
                <a:spLocks noChangeArrowheads="1"/>
              </p:cNvSpPr>
              <p:nvPr/>
            </p:nvSpPr>
            <p:spPr bwMode="auto">
              <a:xfrm>
                <a:off x="835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7" name="Freeform 39"/>
              <p:cNvSpPr>
                <a:spLocks noChangeArrowheads="1"/>
              </p:cNvSpPr>
              <p:nvPr/>
            </p:nvSpPr>
            <p:spPr bwMode="auto">
              <a:xfrm>
                <a:off x="835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2" name="Group 52"/>
            <p:cNvGrpSpPr>
              <a:grpSpLocks/>
            </p:cNvGrpSpPr>
            <p:nvPr/>
          </p:nvGrpSpPr>
          <p:grpSpPr bwMode="auto">
            <a:xfrm>
              <a:off x="2928822" y="3513130"/>
              <a:ext cx="510474" cy="694150"/>
              <a:chOff x="1097" y="788"/>
              <a:chExt cx="214" cy="291"/>
            </a:xfrm>
          </p:grpSpPr>
          <p:sp>
            <p:nvSpPr>
              <p:cNvPr id="166" name="Freeform 53"/>
              <p:cNvSpPr>
                <a:spLocks noChangeArrowheads="1"/>
              </p:cNvSpPr>
              <p:nvPr/>
            </p:nvSpPr>
            <p:spPr bwMode="auto">
              <a:xfrm>
                <a:off x="1097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7" name="Freeform 54"/>
              <p:cNvSpPr>
                <a:spLocks noChangeArrowheads="1"/>
              </p:cNvSpPr>
              <p:nvPr/>
            </p:nvSpPr>
            <p:spPr bwMode="auto">
              <a:xfrm>
                <a:off x="1097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63" name="Group 55"/>
            <p:cNvGrpSpPr>
              <a:grpSpLocks/>
            </p:cNvGrpSpPr>
            <p:nvPr/>
          </p:nvGrpSpPr>
          <p:grpSpPr bwMode="auto">
            <a:xfrm>
              <a:off x="3551410" y="3513130"/>
              <a:ext cx="510474" cy="694150"/>
              <a:chOff x="1358" y="788"/>
              <a:chExt cx="214" cy="291"/>
            </a:xfrm>
          </p:grpSpPr>
          <p:sp>
            <p:nvSpPr>
              <p:cNvPr id="164" name="Freeform 56"/>
              <p:cNvSpPr>
                <a:spLocks noChangeArrowheads="1"/>
              </p:cNvSpPr>
              <p:nvPr/>
            </p:nvSpPr>
            <p:spPr bwMode="auto">
              <a:xfrm>
                <a:off x="1358" y="788"/>
                <a:ext cx="214" cy="291"/>
              </a:xfrm>
              <a:custGeom>
                <a:avLst/>
                <a:gdLst>
                  <a:gd name="G0" fmla="+- 1 0 0"/>
                  <a:gd name="G1" fmla="*/ 1 39693 55456"/>
                  <a:gd name="G2" fmla="*/ 1 35987 55552"/>
                  <a:gd name="G3" fmla="*/ G2 1 180"/>
                  <a:gd name="G4" fmla="*/ G1 1 G3"/>
                  <a:gd name="G5" fmla="+- 1 0 0"/>
                  <a:gd name="G6" fmla="+- 1 0 0"/>
                  <a:gd name="G7" fmla="+- 1 0 0"/>
                  <a:gd name="G8" fmla="+- 1 0 0"/>
                  <a:gd name="G9" fmla="*/ 1 25611 45568"/>
                  <a:gd name="G10" fmla="*/ 1 35987 55552"/>
                  <a:gd name="G11" fmla="*/ G10 1 180"/>
                  <a:gd name="G12" fmla="*/ G9 1 G11"/>
                  <a:gd name="G13" fmla="+- 1 0 0"/>
                  <a:gd name="G14" fmla="+- 1 0 0"/>
                  <a:gd name="G15" fmla="+- 1 0 0"/>
                  <a:gd name="G16" fmla="+- 1 0 0"/>
                  <a:gd name="G17" fmla="+- 340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T0" fmla="*/ 8 256 1"/>
                  <a:gd name="T1" fmla="*/ 0 256 1"/>
                  <a:gd name="G30" fmla="+- 0 T0 T1"/>
                  <a:gd name="G31" fmla="cos 753 G30"/>
                  <a:gd name="G32" fmla="+- 755 0 0"/>
                  <a:gd name="G33" fmla="+- 0 0 0"/>
                  <a:gd name="G34" fmla="+- 2 0 0"/>
                  <a:gd name="G35" fmla="+- 1 0 0"/>
                  <a:gd name="G36" fmla="+- 1 0 0"/>
                  <a:gd name="G37" fmla="+- 1 0 0"/>
                  <a:gd name="G38" fmla="+- 1 0 0"/>
                  <a:gd name="G39" fmla="+- 1 0 0"/>
                  <a:gd name="G40" fmla="+- 1 0 0"/>
                  <a:gd name="G41" fmla="+- 1 0 0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*/ 1 24577 2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+- 1 0 0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84 0 0"/>
                  <a:gd name="G84" fmla="+- 0 0 0"/>
                  <a:gd name="G85" fmla="+- 169 0 0"/>
                  <a:gd name="G86" fmla="+- 148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 0 0"/>
                  <a:gd name="G101" fmla="+- 1 0 0"/>
                  <a:gd name="G102" fmla="+- 1 0 0"/>
                  <a:gd name="G103" fmla="+- 1 0 0"/>
                  <a:gd name="G104" fmla="+- 1 0 0"/>
                  <a:gd name="G105" fmla="+- 1 0 0"/>
                  <a:gd name="T2" fmla="*/ 443 w 570"/>
                  <a:gd name="T3" fmla="*/ 3 h 758"/>
                  <a:gd name="T4" fmla="*/ 548 w 570"/>
                  <a:gd name="T5" fmla="*/ 55 h 758"/>
                  <a:gd name="T6" fmla="*/ 566 w 570"/>
                  <a:gd name="T7" fmla="*/ 84 h 758"/>
                  <a:gd name="T8" fmla="*/ 568 w 570"/>
                  <a:gd name="T9" fmla="*/ 101 h 758"/>
                  <a:gd name="T10" fmla="*/ 520 w 570"/>
                  <a:gd name="T11" fmla="*/ 108 h 758"/>
                  <a:gd name="T12" fmla="*/ 511 w 570"/>
                  <a:gd name="T13" fmla="*/ 106 h 758"/>
                  <a:gd name="T14" fmla="*/ 500 w 570"/>
                  <a:gd name="T15" fmla="*/ 119 h 758"/>
                  <a:gd name="T16" fmla="*/ 497 w 570"/>
                  <a:gd name="T17" fmla="*/ 143 h 758"/>
                  <a:gd name="T18" fmla="*/ 504 w 570"/>
                  <a:gd name="T19" fmla="*/ 190 h 758"/>
                  <a:gd name="T20" fmla="*/ 471 w 570"/>
                  <a:gd name="T21" fmla="*/ 192 h 758"/>
                  <a:gd name="T22" fmla="*/ 464 w 570"/>
                  <a:gd name="T23" fmla="*/ 191 h 758"/>
                  <a:gd name="T24" fmla="*/ 327 w 570"/>
                  <a:gd name="T25" fmla="*/ 384 h 758"/>
                  <a:gd name="T26" fmla="*/ 186 w 570"/>
                  <a:gd name="T27" fmla="*/ 580 h 758"/>
                  <a:gd name="T28" fmla="*/ 147 w 570"/>
                  <a:gd name="T29" fmla="*/ 587 h 758"/>
                  <a:gd name="T30" fmla="*/ 139 w 570"/>
                  <a:gd name="T31" fmla="*/ 587 h 758"/>
                  <a:gd name="T32" fmla="*/ 75 w 570"/>
                  <a:gd name="T33" fmla="*/ 670 h 758"/>
                  <a:gd name="T34" fmla="*/ 10 w 570"/>
                  <a:gd name="T35" fmla="*/ 753 h 758"/>
                  <a:gd name="T36" fmla="*/ 3 w 570"/>
                  <a:gd name="T37" fmla="*/ 756 h 758"/>
                  <a:gd name="T38" fmla="*/ 0 w 570"/>
                  <a:gd name="T39" fmla="*/ 756 h 758"/>
                  <a:gd name="T40" fmla="*/ 61 w 570"/>
                  <a:gd name="T41" fmla="*/ 666 h 758"/>
                  <a:gd name="T42" fmla="*/ 121 w 570"/>
                  <a:gd name="T43" fmla="*/ 576 h 758"/>
                  <a:gd name="T44" fmla="*/ 115 w 570"/>
                  <a:gd name="T45" fmla="*/ 569 h 758"/>
                  <a:gd name="T46" fmla="*/ 101 w 570"/>
                  <a:gd name="T47" fmla="*/ 544 h 758"/>
                  <a:gd name="T48" fmla="*/ 106 w 570"/>
                  <a:gd name="T49" fmla="*/ 519 h 758"/>
                  <a:gd name="T50" fmla="*/ 243 w 570"/>
                  <a:gd name="T51" fmla="*/ 324 h 758"/>
                  <a:gd name="T52" fmla="*/ 377 w 570"/>
                  <a:gd name="T53" fmla="*/ 134 h 758"/>
                  <a:gd name="T54" fmla="*/ 374 w 570"/>
                  <a:gd name="T55" fmla="*/ 125 h 758"/>
                  <a:gd name="T56" fmla="*/ 365 w 570"/>
                  <a:gd name="T57" fmla="*/ 97 h 758"/>
                  <a:gd name="T58" fmla="*/ 409 w 570"/>
                  <a:gd name="T59" fmla="*/ 86 h 758"/>
                  <a:gd name="T60" fmla="*/ 420 w 570"/>
                  <a:gd name="T61" fmla="*/ 89 h 758"/>
                  <a:gd name="T62" fmla="*/ 429 w 570"/>
                  <a:gd name="T63" fmla="*/ 74 h 758"/>
                  <a:gd name="T64" fmla="*/ 438 w 570"/>
                  <a:gd name="T65" fmla="*/ 57 h 758"/>
                  <a:gd name="T66" fmla="*/ 433 w 570"/>
                  <a:gd name="T67" fmla="*/ 48 h 758"/>
                  <a:gd name="T68" fmla="*/ 424 w 570"/>
                  <a:gd name="T69" fmla="*/ 11 h 758"/>
                  <a:gd name="T70" fmla="*/ 443 w 570"/>
                  <a:gd name="T71" fmla="*/ 3 h 758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70" h="758">
                    <a:moveTo>
                      <a:pt x="443" y="3"/>
                    </a:moveTo>
                    <a:cubicBezTo>
                      <a:pt x="471" y="0"/>
                      <a:pt x="520" y="25"/>
                      <a:pt x="548" y="55"/>
                    </a:cubicBezTo>
                    <a:cubicBezTo>
                      <a:pt x="555" y="64"/>
                      <a:pt x="564" y="76"/>
                      <a:pt x="566" y="84"/>
                    </a:cubicBezTo>
                    <a:cubicBezTo>
                      <a:pt x="568" y="89"/>
                      <a:pt x="569" y="97"/>
                      <a:pt x="568" y="101"/>
                    </a:cubicBezTo>
                    <a:cubicBezTo>
                      <a:pt x="563" y="113"/>
                      <a:pt x="544" y="116"/>
                      <a:pt x="520" y="108"/>
                    </a:cubicBezTo>
                    <a:cubicBezTo>
                      <a:pt x="516" y="107"/>
                      <a:pt x="511" y="106"/>
                      <a:pt x="511" y="106"/>
                    </a:cubicBezTo>
                    <a:cubicBezTo>
                      <a:pt x="511" y="106"/>
                      <a:pt x="506" y="112"/>
                      <a:pt x="500" y="119"/>
                    </a:cubicBezTo>
                    <a:cubicBezTo>
                      <a:pt x="487" y="133"/>
                      <a:pt x="487" y="132"/>
                      <a:pt x="497" y="143"/>
                    </a:cubicBezTo>
                    <a:cubicBezTo>
                      <a:pt x="514" y="163"/>
                      <a:pt x="517" y="183"/>
                      <a:pt x="504" y="190"/>
                    </a:cubicBezTo>
                    <a:cubicBezTo>
                      <a:pt x="497" y="194"/>
                      <a:pt x="484" y="195"/>
                      <a:pt x="471" y="192"/>
                    </a:cubicBezTo>
                    <a:cubicBezTo>
                      <a:pt x="468" y="191"/>
                      <a:pt x="465" y="190"/>
                      <a:pt x="464" y="191"/>
                    </a:cubicBezTo>
                    <a:cubicBezTo>
                      <a:pt x="464" y="191"/>
                      <a:pt x="402" y="278"/>
                      <a:pt x="327" y="384"/>
                    </a:cubicBezTo>
                    <a:cubicBezTo>
                      <a:pt x="251" y="490"/>
                      <a:pt x="188" y="578"/>
                      <a:pt x="186" y="580"/>
                    </a:cubicBezTo>
                    <a:cubicBezTo>
                      <a:pt x="177" y="587"/>
                      <a:pt x="162" y="590"/>
                      <a:pt x="147" y="587"/>
                    </a:cubicBezTo>
                    <a:cubicBezTo>
                      <a:pt x="144" y="586"/>
                      <a:pt x="140" y="586"/>
                      <a:pt x="139" y="587"/>
                    </a:cubicBezTo>
                    <a:cubicBezTo>
                      <a:pt x="138" y="588"/>
                      <a:pt x="109" y="625"/>
                      <a:pt x="75" y="670"/>
                    </a:cubicBezTo>
                    <a:cubicBezTo>
                      <a:pt x="30" y="729"/>
                      <a:pt x="12" y="752"/>
                      <a:pt x="10" y="753"/>
                    </a:cubicBezTo>
                    <a:cubicBezTo>
                      <a:pt x="8" y="753"/>
                      <a:pt x="5" y="755"/>
                      <a:pt x="3" y="756"/>
                    </a:cubicBezTo>
                    <a:cubicBezTo>
                      <a:pt x="1" y="757"/>
                      <a:pt x="0" y="757"/>
                      <a:pt x="0" y="756"/>
                    </a:cubicBezTo>
                    <a:cubicBezTo>
                      <a:pt x="1" y="755"/>
                      <a:pt x="28" y="715"/>
                      <a:pt x="61" y="666"/>
                    </a:cubicBezTo>
                    <a:cubicBezTo>
                      <a:pt x="94" y="617"/>
                      <a:pt x="121" y="577"/>
                      <a:pt x="121" y="576"/>
                    </a:cubicBezTo>
                    <a:cubicBezTo>
                      <a:pt x="121" y="575"/>
                      <a:pt x="118" y="572"/>
                      <a:pt x="115" y="569"/>
                    </a:cubicBezTo>
                    <a:cubicBezTo>
                      <a:pt x="107" y="560"/>
                      <a:pt x="103" y="552"/>
                      <a:pt x="101" y="544"/>
                    </a:cubicBezTo>
                    <a:cubicBezTo>
                      <a:pt x="100" y="534"/>
                      <a:pt x="101" y="529"/>
                      <a:pt x="106" y="519"/>
                    </a:cubicBezTo>
                    <a:cubicBezTo>
                      <a:pt x="108" y="515"/>
                      <a:pt x="170" y="427"/>
                      <a:pt x="243" y="324"/>
                    </a:cubicBezTo>
                    <a:cubicBezTo>
                      <a:pt x="316" y="220"/>
                      <a:pt x="377" y="135"/>
                      <a:pt x="377" y="134"/>
                    </a:cubicBezTo>
                    <a:cubicBezTo>
                      <a:pt x="378" y="132"/>
                      <a:pt x="377" y="130"/>
                      <a:pt x="374" y="125"/>
                    </a:cubicBezTo>
                    <a:cubicBezTo>
                      <a:pt x="368" y="117"/>
                      <a:pt x="364" y="104"/>
                      <a:pt x="365" y="97"/>
                    </a:cubicBezTo>
                    <a:cubicBezTo>
                      <a:pt x="368" y="84"/>
                      <a:pt x="385" y="80"/>
                      <a:pt x="409" y="86"/>
                    </a:cubicBezTo>
                    <a:lnTo>
                      <a:pt x="420" y="89"/>
                    </a:lnTo>
                    <a:lnTo>
                      <a:pt x="429" y="74"/>
                    </a:lnTo>
                    <a:cubicBezTo>
                      <a:pt x="434" y="65"/>
                      <a:pt x="438" y="58"/>
                      <a:pt x="438" y="57"/>
                    </a:cubicBezTo>
                    <a:cubicBezTo>
                      <a:pt x="438" y="56"/>
                      <a:pt x="436" y="52"/>
                      <a:pt x="433" y="48"/>
                    </a:cubicBezTo>
                    <a:cubicBezTo>
                      <a:pt x="422" y="33"/>
                      <a:pt x="419" y="19"/>
                      <a:pt x="424" y="11"/>
                    </a:cubicBezTo>
                    <a:cubicBezTo>
                      <a:pt x="427" y="7"/>
                      <a:pt x="435" y="3"/>
                      <a:pt x="443" y="3"/>
                    </a:cubicBezTo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5" name="Freeform 57"/>
              <p:cNvSpPr>
                <a:spLocks noChangeArrowheads="1"/>
              </p:cNvSpPr>
              <p:nvPr/>
            </p:nvSpPr>
            <p:spPr bwMode="auto">
              <a:xfrm>
                <a:off x="1358" y="789"/>
                <a:ext cx="214" cy="289"/>
              </a:xfrm>
              <a:custGeom>
                <a:avLst/>
                <a:gdLst>
                  <a:gd name="G0" fmla="+- 1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G10" fmla="+- 1 0 0"/>
                  <a:gd name="G11" fmla="+- 1 0 0"/>
                  <a:gd name="G12" fmla="+- 1 0 0"/>
                  <a:gd name="G13" fmla="+- 1 0 0"/>
                  <a:gd name="G14" fmla="+- 1 0 0"/>
                  <a:gd name="G15" fmla="+- 522 0 0"/>
                  <a:gd name="G16" fmla="+- 103 0 0"/>
                  <a:gd name="G17" fmla="+- 1 0 0"/>
                  <a:gd name="G18" fmla="+- 1 0 0"/>
                  <a:gd name="G19" fmla="+- 1 0 0"/>
                  <a:gd name="G20" fmla="+- 1 0 0"/>
                  <a:gd name="G21" fmla="+- 1 0 0"/>
                  <a:gd name="G22" fmla="+- 1 0 0"/>
                  <a:gd name="G23" fmla="+- 1 0 0"/>
                  <a:gd name="G24" fmla="+- 1 0 0"/>
                  <a:gd name="G25" fmla="+- 1 0 0"/>
                  <a:gd name="G26" fmla="+- 1 0 0"/>
                  <a:gd name="G27" fmla="+- 1 0 0"/>
                  <a:gd name="G28" fmla="+- 1 0 0"/>
                  <a:gd name="G29" fmla="+- 1 0 0"/>
                  <a:gd name="G30" fmla="+- 1 0 0"/>
                  <a:gd name="G31" fmla="+- 1 0 0"/>
                  <a:gd name="G32" fmla="+- 1 0 0"/>
                  <a:gd name="G33" fmla="+- 1 0 0"/>
                  <a:gd name="G34" fmla="+- 1 0 0"/>
                  <a:gd name="G35" fmla="+- 1 0 0"/>
                  <a:gd name="G36" fmla="+- 0 0 0"/>
                  <a:gd name="G37" fmla="*/ 1 54239 35328"/>
                  <a:gd name="T0" fmla="*/ 5 256 1"/>
                  <a:gd name="T1" fmla="*/ 0 256 1"/>
                  <a:gd name="G38" fmla="+- 0 T0 T1"/>
                  <a:gd name="G39" fmla="sin 750 G38"/>
                  <a:gd name="G40" fmla="+- 376 0 0"/>
                  <a:gd name="G41" fmla="*/ 1 46283 55552"/>
                  <a:gd name="G42" fmla="+- 1 0 0"/>
                  <a:gd name="G43" fmla="+- 1 0 0"/>
                  <a:gd name="G44" fmla="+- 1 0 0"/>
                  <a:gd name="G45" fmla="+- 1 0 0"/>
                  <a:gd name="G46" fmla="+- 1 0 0"/>
                  <a:gd name="G47" fmla="+- 1 0 0"/>
                  <a:gd name="G48" fmla="+- 1 0 0"/>
                  <a:gd name="G49" fmla="+- 1 0 0"/>
                  <a:gd name="G50" fmla="+- 1 0 0"/>
                  <a:gd name="G51" fmla="+- 1 0 0"/>
                  <a:gd name="G52" fmla="+- 1 0 0"/>
                  <a:gd name="G53" fmla="+- 1 0 0"/>
                  <a:gd name="G54" fmla="+- 1 0 0"/>
                  <a:gd name="G55" fmla="+- 1 0 0"/>
                  <a:gd name="G56" fmla="+- 1 0 0"/>
                  <a:gd name="G57" fmla="+- 1 0 0"/>
                  <a:gd name="G58" fmla="+- 1 0 0"/>
                  <a:gd name="G59" fmla="+- 1 0 0"/>
                  <a:gd name="G60" fmla="+- 1 0 0"/>
                  <a:gd name="G61" fmla="+- 1 0 0"/>
                  <a:gd name="G62" fmla="+- 1 0 0"/>
                  <a:gd name="G63" fmla="*/ 1 24577 2"/>
                  <a:gd name="G64" fmla="+- 1 0 0"/>
                  <a:gd name="G65" fmla="+- 1 0 0"/>
                  <a:gd name="G66" fmla="+- 1 0 0"/>
                  <a:gd name="G67" fmla="+- 1 0 0"/>
                  <a:gd name="G68" fmla="+- 1 0 0"/>
                  <a:gd name="G69" fmla="+- 1 0 0"/>
                  <a:gd name="G70" fmla="+- 1 0 0"/>
                  <a:gd name="G71" fmla="+- 1 0 0"/>
                  <a:gd name="G72" fmla="+- 1 0 0"/>
                  <a:gd name="G73" fmla="+- 1 0 0"/>
                  <a:gd name="G74" fmla="+- 1 0 0"/>
                  <a:gd name="G75" fmla="+- 1 0 0"/>
                  <a:gd name="G76" fmla="+- 1 0 0"/>
                  <a:gd name="G77" fmla="+- 1 0 0"/>
                  <a:gd name="G78" fmla="+- 1 0 0"/>
                  <a:gd name="G79" fmla="+- 1 0 0"/>
                  <a:gd name="G80" fmla="+- 1 0 0"/>
                  <a:gd name="G81" fmla="+- 1 0 0"/>
                  <a:gd name="G82" fmla="+- 1 0 0"/>
                  <a:gd name="G83" fmla="+- 1 0 0"/>
                  <a:gd name="G84" fmla="+- 1 0 0"/>
                  <a:gd name="G85" fmla="+- 1 0 0"/>
                  <a:gd name="G86" fmla="+- 1 0 0"/>
                  <a:gd name="G87" fmla="+- 1 0 0"/>
                  <a:gd name="G88" fmla="+- 1 0 0"/>
                  <a:gd name="G89" fmla="+- 1 0 0"/>
                  <a:gd name="G90" fmla="+- 1 0 0"/>
                  <a:gd name="G91" fmla="+- 1 0 0"/>
                  <a:gd name="G92" fmla="+- 1 0 0"/>
                  <a:gd name="G93" fmla="+- 1 0 0"/>
                  <a:gd name="G94" fmla="+- 1 0 0"/>
                  <a:gd name="G95" fmla="+- 1 0 0"/>
                  <a:gd name="G96" fmla="+- 1 0 0"/>
                  <a:gd name="G97" fmla="+- 1 0 0"/>
                  <a:gd name="G98" fmla="+- 1 0 0"/>
                  <a:gd name="G99" fmla="+- 1 0 0"/>
                  <a:gd name="G100" fmla="+- 163 0 0"/>
                  <a:gd name="G101" fmla="*/ 1 167 2"/>
                  <a:gd name="G102" fmla="+- 0 0 0"/>
                  <a:gd name="G103" fmla="+- 168 0 0"/>
                  <a:gd name="G104" fmla="+- 1 0 0"/>
                  <a:gd name="G105" fmla="+- 1 0 0"/>
                  <a:gd name="G106" fmla="+- 1 0 0"/>
                  <a:gd name="G107" fmla="+- 1 0 0"/>
                  <a:gd name="G108" fmla="+- 1 0 0"/>
                  <a:gd name="G109" fmla="+- 1 0 0"/>
                  <a:gd name="G110" fmla="+- 1 0 0"/>
                  <a:gd name="G111" fmla="+- 1 0 0"/>
                  <a:gd name="G112" fmla="+- 1 0 0"/>
                  <a:gd name="G113" fmla="+- 1 0 0"/>
                  <a:gd name="G114" fmla="+- 1 0 0"/>
                  <a:gd name="G115" fmla="+- 1 0 0"/>
                  <a:gd name="G116" fmla="+- 1 0 0"/>
                  <a:gd name="G117" fmla="+- 1 0 0"/>
                  <a:gd name="G118" fmla="+- 1 0 0"/>
                  <a:gd name="G119" fmla="+- 1 0 0"/>
                  <a:gd name="G120" fmla="+- 1 0 0"/>
                  <a:gd name="G121" fmla="+- 1 0 0"/>
                  <a:gd name="G122" fmla="+- 1 0 0"/>
                  <a:gd name="G123" fmla="+- 1 0 0"/>
                  <a:gd name="T2" fmla="*/ 437 w 569"/>
                  <a:gd name="T3" fmla="*/ 0 h 753"/>
                  <a:gd name="T4" fmla="*/ 441 w 569"/>
                  <a:gd name="T5" fmla="*/ 0 h 753"/>
                  <a:gd name="T6" fmla="*/ 450 w 569"/>
                  <a:gd name="T7" fmla="*/ 2 h 753"/>
                  <a:gd name="T8" fmla="*/ 490 w 569"/>
                  <a:gd name="T9" fmla="*/ 14 h 753"/>
                  <a:gd name="T10" fmla="*/ 536 w 569"/>
                  <a:gd name="T11" fmla="*/ 44 h 753"/>
                  <a:gd name="T12" fmla="*/ 557 w 569"/>
                  <a:gd name="T13" fmla="*/ 69 h 753"/>
                  <a:gd name="T14" fmla="*/ 559 w 569"/>
                  <a:gd name="T15" fmla="*/ 70 h 753"/>
                  <a:gd name="T16" fmla="*/ 562 w 569"/>
                  <a:gd name="T17" fmla="*/ 75 h 753"/>
                  <a:gd name="T18" fmla="*/ 566 w 569"/>
                  <a:gd name="T19" fmla="*/ 90 h 753"/>
                  <a:gd name="T20" fmla="*/ 565 w 569"/>
                  <a:gd name="T21" fmla="*/ 94 h 753"/>
                  <a:gd name="T22" fmla="*/ 526 w 569"/>
                  <a:gd name="T23" fmla="*/ 105 h 753"/>
                  <a:gd name="T24" fmla="*/ 513 w 569"/>
                  <a:gd name="T25" fmla="*/ 102 h 753"/>
                  <a:gd name="T26" fmla="*/ 509 w 569"/>
                  <a:gd name="T27" fmla="*/ 101 h 753"/>
                  <a:gd name="T28" fmla="*/ 497 w 569"/>
                  <a:gd name="T29" fmla="*/ 114 h 753"/>
                  <a:gd name="T30" fmla="*/ 485 w 569"/>
                  <a:gd name="T31" fmla="*/ 129 h 753"/>
                  <a:gd name="T32" fmla="*/ 494 w 569"/>
                  <a:gd name="T33" fmla="*/ 141 h 753"/>
                  <a:gd name="T34" fmla="*/ 506 w 569"/>
                  <a:gd name="T35" fmla="*/ 160 h 753"/>
                  <a:gd name="T36" fmla="*/ 505 w 569"/>
                  <a:gd name="T37" fmla="*/ 183 h 753"/>
                  <a:gd name="T38" fmla="*/ 470 w 569"/>
                  <a:gd name="T39" fmla="*/ 187 h 753"/>
                  <a:gd name="T40" fmla="*/ 463 w 569"/>
                  <a:gd name="T41" fmla="*/ 186 h 753"/>
                  <a:gd name="T42" fmla="*/ 325 w 569"/>
                  <a:gd name="T43" fmla="*/ 378 h 753"/>
                  <a:gd name="T44" fmla="*/ 185 w 569"/>
                  <a:gd name="T45" fmla="*/ 574 h 753"/>
                  <a:gd name="T46" fmla="*/ 146 w 569"/>
                  <a:gd name="T47" fmla="*/ 582 h 753"/>
                  <a:gd name="T48" fmla="*/ 137 w 569"/>
                  <a:gd name="T49" fmla="*/ 582 h 753"/>
                  <a:gd name="T50" fmla="*/ 85 w 569"/>
                  <a:gd name="T51" fmla="*/ 650 h 753"/>
                  <a:gd name="T52" fmla="*/ 22 w 569"/>
                  <a:gd name="T53" fmla="*/ 732 h 753"/>
                  <a:gd name="T54" fmla="*/ 11 w 569"/>
                  <a:gd name="T55" fmla="*/ 748 h 753"/>
                  <a:gd name="T56" fmla="*/ 5 w 569"/>
                  <a:gd name="T57" fmla="*/ 751 h 753"/>
                  <a:gd name="T58" fmla="*/ 1 w 569"/>
                  <a:gd name="T59" fmla="*/ 751 h 753"/>
                  <a:gd name="T60" fmla="*/ 122 w 569"/>
                  <a:gd name="T61" fmla="*/ 572 h 753"/>
                  <a:gd name="T62" fmla="*/ 117 w 569"/>
                  <a:gd name="T63" fmla="*/ 565 h 753"/>
                  <a:gd name="T64" fmla="*/ 106 w 569"/>
                  <a:gd name="T65" fmla="*/ 519 h 753"/>
                  <a:gd name="T66" fmla="*/ 243 w 569"/>
                  <a:gd name="T67" fmla="*/ 323 h 753"/>
                  <a:gd name="T68" fmla="*/ 379 w 569"/>
                  <a:gd name="T69" fmla="*/ 131 h 753"/>
                  <a:gd name="T70" fmla="*/ 376 w 569"/>
                  <a:gd name="T71" fmla="*/ 123 h 753"/>
                  <a:gd name="T72" fmla="*/ 366 w 569"/>
                  <a:gd name="T73" fmla="*/ 97 h 753"/>
                  <a:gd name="T74" fmla="*/ 377 w 569"/>
                  <a:gd name="T75" fmla="*/ 85 h 753"/>
                  <a:gd name="T76" fmla="*/ 410 w 569"/>
                  <a:gd name="T77" fmla="*/ 86 h 753"/>
                  <a:gd name="T78" fmla="*/ 421 w 569"/>
                  <a:gd name="T79" fmla="*/ 86 h 753"/>
                  <a:gd name="T80" fmla="*/ 440 w 569"/>
                  <a:gd name="T81" fmla="*/ 53 h 753"/>
                  <a:gd name="T82" fmla="*/ 434 w 569"/>
                  <a:gd name="T83" fmla="*/ 45 h 753"/>
                  <a:gd name="T84" fmla="*/ 422 w 569"/>
                  <a:gd name="T85" fmla="*/ 20 h 753"/>
                  <a:gd name="T86" fmla="*/ 437 w 569"/>
                  <a:gd name="T87" fmla="*/ 0 h 753"/>
                </a:gdLst>
                <a:ahLst/>
                <a:cxnLst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69" h="753">
                    <a:moveTo>
                      <a:pt x="437" y="0"/>
                    </a:moveTo>
                    <a:cubicBezTo>
                      <a:pt x="439" y="0"/>
                      <a:pt x="440" y="0"/>
                      <a:pt x="441" y="0"/>
                    </a:cubicBezTo>
                    <a:cubicBezTo>
                      <a:pt x="441" y="1"/>
                      <a:pt x="445" y="1"/>
                      <a:pt x="450" y="2"/>
                    </a:cubicBezTo>
                    <a:cubicBezTo>
                      <a:pt x="462" y="3"/>
                      <a:pt x="473" y="6"/>
                      <a:pt x="490" y="14"/>
                    </a:cubicBezTo>
                    <a:cubicBezTo>
                      <a:pt x="505" y="21"/>
                      <a:pt x="525" y="34"/>
                      <a:pt x="536" y="44"/>
                    </a:cubicBezTo>
                    <a:cubicBezTo>
                      <a:pt x="543" y="51"/>
                      <a:pt x="556" y="66"/>
                      <a:pt x="557" y="69"/>
                    </a:cubicBezTo>
                    <a:cubicBezTo>
                      <a:pt x="558" y="70"/>
                      <a:pt x="558" y="71"/>
                      <a:pt x="559" y="70"/>
                    </a:cubicBezTo>
                    <a:cubicBezTo>
                      <a:pt x="559" y="70"/>
                      <a:pt x="561" y="72"/>
                      <a:pt x="562" y="75"/>
                    </a:cubicBezTo>
                    <a:cubicBezTo>
                      <a:pt x="565" y="81"/>
                      <a:pt x="568" y="90"/>
                      <a:pt x="566" y="90"/>
                    </a:cubicBezTo>
                    <a:cubicBezTo>
                      <a:pt x="566" y="90"/>
                      <a:pt x="565" y="92"/>
                      <a:pt x="565" y="94"/>
                    </a:cubicBezTo>
                    <a:cubicBezTo>
                      <a:pt x="564" y="106"/>
                      <a:pt x="548" y="111"/>
                      <a:pt x="526" y="105"/>
                    </a:cubicBezTo>
                    <a:cubicBezTo>
                      <a:pt x="521" y="104"/>
                      <a:pt x="515" y="103"/>
                      <a:pt x="513" y="102"/>
                    </a:cubicBezTo>
                    <a:lnTo>
                      <a:pt x="509" y="101"/>
                    </a:lnTo>
                    <a:lnTo>
                      <a:pt x="497" y="114"/>
                    </a:lnTo>
                    <a:cubicBezTo>
                      <a:pt x="491" y="121"/>
                      <a:pt x="486" y="128"/>
                      <a:pt x="485" y="129"/>
                    </a:cubicBezTo>
                    <a:cubicBezTo>
                      <a:pt x="485" y="130"/>
                      <a:pt x="489" y="135"/>
                      <a:pt x="494" y="141"/>
                    </a:cubicBezTo>
                    <a:cubicBezTo>
                      <a:pt x="501" y="149"/>
                      <a:pt x="503" y="152"/>
                      <a:pt x="506" y="160"/>
                    </a:cubicBezTo>
                    <a:cubicBezTo>
                      <a:pt x="510" y="172"/>
                      <a:pt x="510" y="178"/>
                      <a:pt x="505" y="183"/>
                    </a:cubicBezTo>
                    <a:cubicBezTo>
                      <a:pt x="499" y="189"/>
                      <a:pt x="485" y="190"/>
                      <a:pt x="470" y="187"/>
                    </a:cubicBezTo>
                    <a:cubicBezTo>
                      <a:pt x="467" y="186"/>
                      <a:pt x="463" y="185"/>
                      <a:pt x="463" y="186"/>
                    </a:cubicBezTo>
                    <a:cubicBezTo>
                      <a:pt x="462" y="186"/>
                      <a:pt x="400" y="272"/>
                      <a:pt x="325" y="378"/>
                    </a:cubicBezTo>
                    <a:cubicBezTo>
                      <a:pt x="250" y="483"/>
                      <a:pt x="187" y="572"/>
                      <a:pt x="185" y="574"/>
                    </a:cubicBezTo>
                    <a:cubicBezTo>
                      <a:pt x="177" y="582"/>
                      <a:pt x="162" y="586"/>
                      <a:pt x="146" y="582"/>
                    </a:cubicBezTo>
                    <a:cubicBezTo>
                      <a:pt x="142" y="581"/>
                      <a:pt x="138" y="581"/>
                      <a:pt x="137" y="582"/>
                    </a:cubicBezTo>
                    <a:cubicBezTo>
                      <a:pt x="136" y="582"/>
                      <a:pt x="113" y="613"/>
                      <a:pt x="85" y="650"/>
                    </a:cubicBezTo>
                    <a:cubicBezTo>
                      <a:pt x="57" y="686"/>
                      <a:pt x="29" y="723"/>
                      <a:pt x="22" y="732"/>
                    </a:cubicBezTo>
                    <a:cubicBezTo>
                      <a:pt x="15" y="741"/>
                      <a:pt x="10" y="748"/>
                      <a:pt x="11" y="748"/>
                    </a:cubicBezTo>
                    <a:cubicBezTo>
                      <a:pt x="11" y="748"/>
                      <a:pt x="9" y="750"/>
                      <a:pt x="5" y="751"/>
                    </a:cubicBezTo>
                    <a:cubicBezTo>
                      <a:pt x="2" y="752"/>
                      <a:pt x="0" y="752"/>
                      <a:pt x="1" y="751"/>
                    </a:cubicBezTo>
                    <a:cubicBezTo>
                      <a:pt x="5" y="749"/>
                      <a:pt x="123" y="574"/>
                      <a:pt x="122" y="572"/>
                    </a:cubicBezTo>
                    <a:cubicBezTo>
                      <a:pt x="122" y="571"/>
                      <a:pt x="119" y="568"/>
                      <a:pt x="117" y="565"/>
                    </a:cubicBezTo>
                    <a:cubicBezTo>
                      <a:pt x="102" y="551"/>
                      <a:pt x="98" y="534"/>
                      <a:pt x="106" y="519"/>
                    </a:cubicBezTo>
                    <a:cubicBezTo>
                      <a:pt x="107" y="515"/>
                      <a:pt x="169" y="427"/>
                      <a:pt x="243" y="323"/>
                    </a:cubicBezTo>
                    <a:cubicBezTo>
                      <a:pt x="317" y="219"/>
                      <a:pt x="378" y="133"/>
                      <a:pt x="379" y="131"/>
                    </a:cubicBezTo>
                    <a:cubicBezTo>
                      <a:pt x="380" y="129"/>
                      <a:pt x="380" y="129"/>
                      <a:pt x="376" y="123"/>
                    </a:cubicBezTo>
                    <a:cubicBezTo>
                      <a:pt x="371" y="116"/>
                      <a:pt x="366" y="103"/>
                      <a:pt x="366" y="97"/>
                    </a:cubicBezTo>
                    <a:cubicBezTo>
                      <a:pt x="367" y="90"/>
                      <a:pt x="369" y="88"/>
                      <a:pt x="377" y="85"/>
                    </a:cubicBezTo>
                    <a:cubicBezTo>
                      <a:pt x="386" y="81"/>
                      <a:pt x="395" y="82"/>
                      <a:pt x="410" y="86"/>
                    </a:cubicBezTo>
                    <a:cubicBezTo>
                      <a:pt x="418" y="88"/>
                      <a:pt x="420" y="88"/>
                      <a:pt x="421" y="86"/>
                    </a:cubicBezTo>
                    <a:cubicBezTo>
                      <a:pt x="427" y="78"/>
                      <a:pt x="440" y="54"/>
                      <a:pt x="440" y="53"/>
                    </a:cubicBezTo>
                    <a:cubicBezTo>
                      <a:pt x="439" y="52"/>
                      <a:pt x="437" y="48"/>
                      <a:pt x="434" y="45"/>
                    </a:cubicBezTo>
                    <a:cubicBezTo>
                      <a:pt x="428" y="37"/>
                      <a:pt x="423" y="26"/>
                      <a:pt x="422" y="20"/>
                    </a:cubicBezTo>
                    <a:cubicBezTo>
                      <a:pt x="422" y="10"/>
                      <a:pt x="428" y="2"/>
                      <a:pt x="437" y="0"/>
                    </a:cubicBezTo>
                  </a:path>
                </a:pathLst>
              </a:custGeom>
              <a:solidFill>
                <a:srgbClr val="BCBCB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78" name="Rectangle 109"/>
            <p:cNvSpPr>
              <a:spLocks noChangeArrowheads="1"/>
            </p:cNvSpPr>
            <p:nvPr/>
          </p:nvSpPr>
          <p:spPr bwMode="auto">
            <a:xfrm>
              <a:off x="316066" y="3669851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79" name="Rectangle 109"/>
            <p:cNvSpPr>
              <a:spLocks noChangeArrowheads="1"/>
            </p:cNvSpPr>
            <p:nvPr/>
          </p:nvSpPr>
          <p:spPr bwMode="auto">
            <a:xfrm>
              <a:off x="407304" y="4187205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180" name="Rectangle 109"/>
            <p:cNvSpPr>
              <a:spLocks noChangeArrowheads="1"/>
            </p:cNvSpPr>
            <p:nvPr/>
          </p:nvSpPr>
          <p:spPr bwMode="auto">
            <a:xfrm>
              <a:off x="33395" y="4678594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4192277" y="3680651"/>
              <a:ext cx="2263737" cy="481719"/>
              <a:chOff x="6423063" y="2377812"/>
              <a:chExt cx="2263737" cy="1118749"/>
            </a:xfrm>
          </p:grpSpPr>
          <p:sp>
            <p:nvSpPr>
              <p:cNvPr id="245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6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52" name="Group 251"/>
          <p:cNvGrpSpPr/>
          <p:nvPr/>
        </p:nvGrpSpPr>
        <p:grpSpPr>
          <a:xfrm>
            <a:off x="-16699" y="5149988"/>
            <a:ext cx="8894686" cy="1622066"/>
            <a:chOff x="-16699" y="5149988"/>
            <a:chExt cx="8894686" cy="1622066"/>
          </a:xfrm>
        </p:grpSpPr>
        <p:grpSp>
          <p:nvGrpSpPr>
            <p:cNvPr id="181" name="Group 1"/>
            <p:cNvGrpSpPr>
              <a:grpSpLocks/>
            </p:cNvGrpSpPr>
            <p:nvPr/>
          </p:nvGrpSpPr>
          <p:grpSpPr bwMode="auto">
            <a:xfrm>
              <a:off x="1726583" y="5937167"/>
              <a:ext cx="6445327" cy="212301"/>
              <a:chOff x="614" y="1118"/>
              <a:chExt cx="2702" cy="89"/>
            </a:xfrm>
          </p:grpSpPr>
          <p:sp>
            <p:nvSpPr>
              <p:cNvPr id="182" name="Line 2"/>
              <p:cNvSpPr>
                <a:spLocks noChangeShapeType="1"/>
              </p:cNvSpPr>
              <p:nvPr/>
            </p:nvSpPr>
            <p:spPr bwMode="auto">
              <a:xfrm>
                <a:off x="614" y="1170"/>
                <a:ext cx="2702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" name="Line 3"/>
              <p:cNvSpPr>
                <a:spLocks noChangeShapeType="1"/>
              </p:cNvSpPr>
              <p:nvPr/>
            </p:nvSpPr>
            <p:spPr bwMode="auto">
              <a:xfrm>
                <a:off x="828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" name="Line 4"/>
              <p:cNvSpPr>
                <a:spLocks noChangeShapeType="1"/>
              </p:cNvSpPr>
              <p:nvPr/>
            </p:nvSpPr>
            <p:spPr bwMode="auto">
              <a:xfrm>
                <a:off x="1089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Line 5"/>
              <p:cNvSpPr>
                <a:spLocks noChangeShapeType="1"/>
              </p:cNvSpPr>
              <p:nvPr/>
            </p:nvSpPr>
            <p:spPr bwMode="auto">
              <a:xfrm>
                <a:off x="1612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Line 6"/>
              <p:cNvSpPr>
                <a:spLocks noChangeShapeType="1"/>
              </p:cNvSpPr>
              <p:nvPr/>
            </p:nvSpPr>
            <p:spPr bwMode="auto">
              <a:xfrm>
                <a:off x="1873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Line 7"/>
              <p:cNvSpPr>
                <a:spLocks noChangeShapeType="1"/>
              </p:cNvSpPr>
              <p:nvPr/>
            </p:nvSpPr>
            <p:spPr bwMode="auto">
              <a:xfrm>
                <a:off x="2135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Line 8"/>
              <p:cNvSpPr>
                <a:spLocks noChangeShapeType="1"/>
              </p:cNvSpPr>
              <p:nvPr/>
            </p:nvSpPr>
            <p:spPr bwMode="auto">
              <a:xfrm>
                <a:off x="239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Line 9"/>
              <p:cNvSpPr>
                <a:spLocks noChangeShapeType="1"/>
              </p:cNvSpPr>
              <p:nvPr/>
            </p:nvSpPr>
            <p:spPr bwMode="auto">
              <a:xfrm>
                <a:off x="2657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10"/>
              <p:cNvSpPr>
                <a:spLocks noChangeShapeType="1"/>
              </p:cNvSpPr>
              <p:nvPr/>
            </p:nvSpPr>
            <p:spPr bwMode="auto">
              <a:xfrm>
                <a:off x="1350" y="1118"/>
                <a:ext cx="0" cy="89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" name="Rectangle 11"/>
            <p:cNvSpPr>
              <a:spLocks noChangeArrowheads="1"/>
            </p:cNvSpPr>
            <p:nvPr/>
          </p:nvSpPr>
          <p:spPr bwMode="auto">
            <a:xfrm>
              <a:off x="6537918" y="6132769"/>
              <a:ext cx="1641149" cy="333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Time (days)</a:t>
              </a:r>
            </a:p>
          </p:txBody>
        </p:sp>
        <p:grpSp>
          <p:nvGrpSpPr>
            <p:cNvPr id="192" name="Group 12"/>
            <p:cNvGrpSpPr>
              <a:grpSpLocks/>
            </p:cNvGrpSpPr>
            <p:nvPr/>
          </p:nvGrpSpPr>
          <p:grpSpPr bwMode="auto">
            <a:xfrm>
              <a:off x="765139" y="5293111"/>
              <a:ext cx="920761" cy="462766"/>
              <a:chOff x="179" y="848"/>
              <a:chExt cx="386" cy="194"/>
            </a:xfrm>
          </p:grpSpPr>
          <p:sp>
            <p:nvSpPr>
              <p:cNvPr id="193" name="Freeform 13"/>
              <p:cNvSpPr>
                <a:spLocks noChangeArrowheads="1"/>
              </p:cNvSpPr>
              <p:nvPr/>
            </p:nvSpPr>
            <p:spPr bwMode="auto">
              <a:xfrm>
                <a:off x="179" y="848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4" name="Freeform 14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" name="Freeform 15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6" name="Freeform 16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7" name="Freeform 17"/>
              <p:cNvSpPr>
                <a:spLocks noChangeArrowheads="1"/>
              </p:cNvSpPr>
              <p:nvPr/>
            </p:nvSpPr>
            <p:spPr bwMode="auto">
              <a:xfrm>
                <a:off x="182" y="852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8" name="Freeform 18"/>
              <p:cNvSpPr>
                <a:spLocks noChangeArrowheads="1"/>
              </p:cNvSpPr>
              <p:nvPr/>
            </p:nvSpPr>
            <p:spPr bwMode="auto">
              <a:xfrm>
                <a:off x="182" y="850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9" name="Freeform 19"/>
              <p:cNvSpPr>
                <a:spLocks noChangeArrowheads="1"/>
              </p:cNvSpPr>
              <p:nvPr/>
            </p:nvSpPr>
            <p:spPr bwMode="auto">
              <a:xfrm>
                <a:off x="186" y="854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0" name="Group 20"/>
            <p:cNvGrpSpPr>
              <a:grpSpLocks/>
            </p:cNvGrpSpPr>
            <p:nvPr/>
          </p:nvGrpSpPr>
          <p:grpSpPr bwMode="auto">
            <a:xfrm>
              <a:off x="765139" y="6309288"/>
              <a:ext cx="920761" cy="462766"/>
              <a:chOff x="179" y="1274"/>
              <a:chExt cx="386" cy="194"/>
            </a:xfrm>
          </p:grpSpPr>
          <p:sp>
            <p:nvSpPr>
              <p:cNvPr id="201" name="Freeform 21"/>
              <p:cNvSpPr>
                <a:spLocks noChangeArrowheads="1"/>
              </p:cNvSpPr>
              <p:nvPr/>
            </p:nvSpPr>
            <p:spPr bwMode="auto">
              <a:xfrm>
                <a:off x="179" y="1274"/>
                <a:ext cx="384" cy="192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2" name="Freeform 22"/>
              <p:cNvSpPr>
                <a:spLocks noChangeArrowheads="1"/>
              </p:cNvSpPr>
              <p:nvPr/>
            </p:nvSpPr>
            <p:spPr bwMode="auto">
              <a:xfrm>
                <a:off x="182" y="1276"/>
                <a:ext cx="381" cy="192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3" name="Freeform 23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4" name="Freeform 24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" name="Freeform 25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6" name="Freeform 26"/>
              <p:cNvSpPr>
                <a:spLocks noChangeArrowheads="1"/>
              </p:cNvSpPr>
              <p:nvPr/>
            </p:nvSpPr>
            <p:spPr bwMode="auto">
              <a:xfrm>
                <a:off x="182" y="1278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7" name="Freeform 27"/>
              <p:cNvSpPr>
                <a:spLocks noChangeArrowheads="1"/>
              </p:cNvSpPr>
              <p:nvPr/>
            </p:nvSpPr>
            <p:spPr bwMode="auto">
              <a:xfrm>
                <a:off x="186" y="1279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8" name="Group 28"/>
            <p:cNvGrpSpPr>
              <a:grpSpLocks/>
            </p:cNvGrpSpPr>
            <p:nvPr/>
          </p:nvGrpSpPr>
          <p:grpSpPr bwMode="auto">
            <a:xfrm>
              <a:off x="765139" y="5801201"/>
              <a:ext cx="920761" cy="462766"/>
              <a:chOff x="179" y="1061"/>
              <a:chExt cx="386" cy="194"/>
            </a:xfrm>
          </p:grpSpPr>
          <p:sp>
            <p:nvSpPr>
              <p:cNvPr id="209" name="Freeform 29"/>
              <p:cNvSpPr>
                <a:spLocks noChangeArrowheads="1"/>
              </p:cNvSpPr>
              <p:nvPr/>
            </p:nvSpPr>
            <p:spPr bwMode="auto">
              <a:xfrm>
                <a:off x="179" y="1061"/>
                <a:ext cx="384" cy="193"/>
              </a:xfrm>
              <a:custGeom>
                <a:avLst/>
                <a:gdLst>
                  <a:gd name="T0" fmla="*/ 359 w 1013"/>
                  <a:gd name="T1" fmla="*/ 498 h 509"/>
                  <a:gd name="T2" fmla="*/ 344 w 1013"/>
                  <a:gd name="T3" fmla="*/ 422 h 509"/>
                  <a:gd name="T4" fmla="*/ 269 w 1013"/>
                  <a:gd name="T5" fmla="*/ 374 h 509"/>
                  <a:gd name="T6" fmla="*/ 162 w 1013"/>
                  <a:gd name="T7" fmla="*/ 353 h 509"/>
                  <a:gd name="T8" fmla="*/ 85 w 1013"/>
                  <a:gd name="T9" fmla="*/ 318 h 509"/>
                  <a:gd name="T10" fmla="*/ 48 w 1013"/>
                  <a:gd name="T11" fmla="*/ 276 h 509"/>
                  <a:gd name="T12" fmla="*/ 78 w 1013"/>
                  <a:gd name="T13" fmla="*/ 183 h 509"/>
                  <a:gd name="T14" fmla="*/ 137 w 1013"/>
                  <a:gd name="T15" fmla="*/ 167 h 509"/>
                  <a:gd name="T16" fmla="*/ 308 w 1013"/>
                  <a:gd name="T17" fmla="*/ 205 h 509"/>
                  <a:gd name="T18" fmla="*/ 330 w 1013"/>
                  <a:gd name="T19" fmla="*/ 246 h 509"/>
                  <a:gd name="T20" fmla="*/ 383 w 1013"/>
                  <a:gd name="T21" fmla="*/ 310 h 509"/>
                  <a:gd name="T22" fmla="*/ 401 w 1013"/>
                  <a:gd name="T23" fmla="*/ 369 h 509"/>
                  <a:gd name="T24" fmla="*/ 458 w 1013"/>
                  <a:gd name="T25" fmla="*/ 428 h 509"/>
                  <a:gd name="T26" fmla="*/ 491 w 1013"/>
                  <a:gd name="T27" fmla="*/ 423 h 509"/>
                  <a:gd name="T28" fmla="*/ 543 w 1013"/>
                  <a:gd name="T29" fmla="*/ 426 h 509"/>
                  <a:gd name="T30" fmla="*/ 538 w 1013"/>
                  <a:gd name="T31" fmla="*/ 398 h 509"/>
                  <a:gd name="T32" fmla="*/ 476 w 1013"/>
                  <a:gd name="T33" fmla="*/ 375 h 509"/>
                  <a:gd name="T34" fmla="*/ 463 w 1013"/>
                  <a:gd name="T35" fmla="*/ 354 h 509"/>
                  <a:gd name="T36" fmla="*/ 567 w 1013"/>
                  <a:gd name="T37" fmla="*/ 371 h 509"/>
                  <a:gd name="T38" fmla="*/ 587 w 1013"/>
                  <a:gd name="T39" fmla="*/ 348 h 509"/>
                  <a:gd name="T40" fmla="*/ 661 w 1013"/>
                  <a:gd name="T41" fmla="*/ 379 h 509"/>
                  <a:gd name="T42" fmla="*/ 738 w 1013"/>
                  <a:gd name="T43" fmla="*/ 468 h 509"/>
                  <a:gd name="T44" fmla="*/ 783 w 1013"/>
                  <a:gd name="T45" fmla="*/ 487 h 509"/>
                  <a:gd name="T46" fmla="*/ 793 w 1013"/>
                  <a:gd name="T47" fmla="*/ 464 h 509"/>
                  <a:gd name="T48" fmla="*/ 808 w 1013"/>
                  <a:gd name="T49" fmla="*/ 441 h 509"/>
                  <a:gd name="T50" fmla="*/ 782 w 1013"/>
                  <a:gd name="T51" fmla="*/ 414 h 509"/>
                  <a:gd name="T52" fmla="*/ 835 w 1013"/>
                  <a:gd name="T53" fmla="*/ 415 h 509"/>
                  <a:gd name="T54" fmla="*/ 856 w 1013"/>
                  <a:gd name="T55" fmla="*/ 438 h 509"/>
                  <a:gd name="T56" fmla="*/ 879 w 1013"/>
                  <a:gd name="T57" fmla="*/ 402 h 509"/>
                  <a:gd name="T58" fmla="*/ 852 w 1013"/>
                  <a:gd name="T59" fmla="*/ 370 h 509"/>
                  <a:gd name="T60" fmla="*/ 832 w 1013"/>
                  <a:gd name="T61" fmla="*/ 334 h 509"/>
                  <a:gd name="T62" fmla="*/ 862 w 1013"/>
                  <a:gd name="T63" fmla="*/ 314 h 509"/>
                  <a:gd name="T64" fmla="*/ 920 w 1013"/>
                  <a:gd name="T65" fmla="*/ 311 h 509"/>
                  <a:gd name="T66" fmla="*/ 1012 w 1013"/>
                  <a:gd name="T67" fmla="*/ 284 h 509"/>
                  <a:gd name="T68" fmla="*/ 950 w 1013"/>
                  <a:gd name="T69" fmla="*/ 195 h 509"/>
                  <a:gd name="T70" fmla="*/ 903 w 1013"/>
                  <a:gd name="T71" fmla="*/ 171 h 509"/>
                  <a:gd name="T72" fmla="*/ 912 w 1013"/>
                  <a:gd name="T73" fmla="*/ 122 h 509"/>
                  <a:gd name="T74" fmla="*/ 872 w 1013"/>
                  <a:gd name="T75" fmla="*/ 99 h 509"/>
                  <a:gd name="T76" fmla="*/ 836 w 1013"/>
                  <a:gd name="T77" fmla="*/ 116 h 509"/>
                  <a:gd name="T78" fmla="*/ 761 w 1013"/>
                  <a:gd name="T79" fmla="*/ 119 h 509"/>
                  <a:gd name="T80" fmla="*/ 681 w 1013"/>
                  <a:gd name="T81" fmla="*/ 47 h 509"/>
                  <a:gd name="T82" fmla="*/ 571 w 1013"/>
                  <a:gd name="T83" fmla="*/ 0 h 509"/>
                  <a:gd name="T84" fmla="*/ 499 w 1013"/>
                  <a:gd name="T85" fmla="*/ 0 h 509"/>
                  <a:gd name="T86" fmla="*/ 346 w 1013"/>
                  <a:gd name="T87" fmla="*/ 102 h 509"/>
                  <a:gd name="T88" fmla="*/ 339 w 1013"/>
                  <a:gd name="T89" fmla="*/ 139 h 509"/>
                  <a:gd name="T90" fmla="*/ 255 w 1013"/>
                  <a:gd name="T91" fmla="*/ 134 h 509"/>
                  <a:gd name="T92" fmla="*/ 136 w 1013"/>
                  <a:gd name="T93" fmla="*/ 122 h 509"/>
                  <a:gd name="T94" fmla="*/ 67 w 1013"/>
                  <a:gd name="T95" fmla="*/ 144 h 509"/>
                  <a:gd name="T96" fmla="*/ 20 w 1013"/>
                  <a:gd name="T97" fmla="*/ 195 h 509"/>
                  <a:gd name="T98" fmla="*/ 10 w 1013"/>
                  <a:gd name="T99" fmla="*/ 284 h 509"/>
                  <a:gd name="T100" fmla="*/ 70 w 1013"/>
                  <a:gd name="T101" fmla="*/ 346 h 509"/>
                  <a:gd name="T102" fmla="*/ 190 w 1013"/>
                  <a:gd name="T103" fmla="*/ 391 h 509"/>
                  <a:gd name="T104" fmla="*/ 289 w 1013"/>
                  <a:gd name="T105" fmla="*/ 415 h 509"/>
                  <a:gd name="T106" fmla="*/ 321 w 1013"/>
                  <a:gd name="T107" fmla="*/ 445 h 509"/>
                  <a:gd name="T108" fmla="*/ 340 w 1013"/>
                  <a:gd name="T109" fmla="*/ 508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13" h="509">
                    <a:moveTo>
                      <a:pt x="347" y="508"/>
                    </a:moveTo>
                    <a:cubicBezTo>
                      <a:pt x="351" y="508"/>
                      <a:pt x="356" y="504"/>
                      <a:pt x="359" y="498"/>
                    </a:cubicBezTo>
                    <a:lnTo>
                      <a:pt x="363" y="488"/>
                    </a:lnTo>
                    <a:lnTo>
                      <a:pt x="344" y="422"/>
                    </a:lnTo>
                    <a:lnTo>
                      <a:pt x="317" y="401"/>
                    </a:lnTo>
                    <a:cubicBezTo>
                      <a:pt x="302" y="390"/>
                      <a:pt x="280" y="377"/>
                      <a:pt x="269" y="374"/>
                    </a:cubicBezTo>
                    <a:cubicBezTo>
                      <a:pt x="257" y="370"/>
                      <a:pt x="229" y="364"/>
                      <a:pt x="205" y="360"/>
                    </a:cubicBezTo>
                    <a:lnTo>
                      <a:pt x="162" y="353"/>
                    </a:lnTo>
                    <a:lnTo>
                      <a:pt x="124" y="336"/>
                    </a:lnTo>
                    <a:lnTo>
                      <a:pt x="85" y="318"/>
                    </a:lnTo>
                    <a:lnTo>
                      <a:pt x="67" y="297"/>
                    </a:lnTo>
                    <a:lnTo>
                      <a:pt x="48" y="276"/>
                    </a:lnTo>
                    <a:lnTo>
                      <a:pt x="48" y="234"/>
                    </a:lnTo>
                    <a:lnTo>
                      <a:pt x="78" y="183"/>
                    </a:lnTo>
                    <a:lnTo>
                      <a:pt x="99" y="175"/>
                    </a:lnTo>
                    <a:cubicBezTo>
                      <a:pt x="110" y="171"/>
                      <a:pt x="127" y="167"/>
                      <a:pt x="137" y="167"/>
                    </a:cubicBezTo>
                    <a:cubicBezTo>
                      <a:pt x="147" y="167"/>
                      <a:pt x="185" y="173"/>
                      <a:pt x="221" y="181"/>
                    </a:cubicBezTo>
                    <a:cubicBezTo>
                      <a:pt x="257" y="189"/>
                      <a:pt x="296" y="199"/>
                      <a:pt x="308" y="205"/>
                    </a:cubicBezTo>
                    <a:lnTo>
                      <a:pt x="330" y="214"/>
                    </a:lnTo>
                    <a:lnTo>
                      <a:pt x="330" y="246"/>
                    </a:lnTo>
                    <a:lnTo>
                      <a:pt x="348" y="265"/>
                    </a:lnTo>
                    <a:cubicBezTo>
                      <a:pt x="358" y="276"/>
                      <a:pt x="374" y="296"/>
                      <a:pt x="383" y="310"/>
                    </a:cubicBezTo>
                    <a:lnTo>
                      <a:pt x="401" y="335"/>
                    </a:lnTo>
                    <a:lnTo>
                      <a:pt x="401" y="369"/>
                    </a:lnTo>
                    <a:lnTo>
                      <a:pt x="429" y="398"/>
                    </a:lnTo>
                    <a:lnTo>
                      <a:pt x="458" y="428"/>
                    </a:lnTo>
                    <a:lnTo>
                      <a:pt x="476" y="415"/>
                    </a:lnTo>
                    <a:lnTo>
                      <a:pt x="491" y="423"/>
                    </a:lnTo>
                    <a:lnTo>
                      <a:pt x="505" y="432"/>
                    </a:lnTo>
                    <a:lnTo>
                      <a:pt x="543" y="426"/>
                    </a:lnTo>
                    <a:lnTo>
                      <a:pt x="541" y="412"/>
                    </a:lnTo>
                    <a:lnTo>
                      <a:pt x="538" y="398"/>
                    </a:lnTo>
                    <a:lnTo>
                      <a:pt x="514" y="391"/>
                    </a:lnTo>
                    <a:cubicBezTo>
                      <a:pt x="500" y="388"/>
                      <a:pt x="483" y="380"/>
                      <a:pt x="476" y="375"/>
                    </a:cubicBezTo>
                    <a:cubicBezTo>
                      <a:pt x="469" y="370"/>
                      <a:pt x="463" y="364"/>
                      <a:pt x="463" y="360"/>
                    </a:cubicBezTo>
                    <a:lnTo>
                      <a:pt x="463" y="354"/>
                    </a:lnTo>
                    <a:lnTo>
                      <a:pt x="513" y="354"/>
                    </a:lnTo>
                    <a:lnTo>
                      <a:pt x="567" y="371"/>
                    </a:lnTo>
                    <a:lnTo>
                      <a:pt x="577" y="359"/>
                    </a:lnTo>
                    <a:lnTo>
                      <a:pt x="587" y="348"/>
                    </a:lnTo>
                    <a:lnTo>
                      <a:pt x="625" y="348"/>
                    </a:lnTo>
                    <a:lnTo>
                      <a:pt x="661" y="379"/>
                    </a:lnTo>
                    <a:cubicBezTo>
                      <a:pt x="681" y="397"/>
                      <a:pt x="706" y="424"/>
                      <a:pt x="718" y="439"/>
                    </a:cubicBezTo>
                    <a:lnTo>
                      <a:pt x="738" y="468"/>
                    </a:lnTo>
                    <a:lnTo>
                      <a:pt x="761" y="477"/>
                    </a:lnTo>
                    <a:lnTo>
                      <a:pt x="783" y="487"/>
                    </a:lnTo>
                    <a:lnTo>
                      <a:pt x="788" y="483"/>
                    </a:lnTo>
                    <a:cubicBezTo>
                      <a:pt x="791" y="481"/>
                      <a:pt x="793" y="472"/>
                      <a:pt x="793" y="464"/>
                    </a:cubicBezTo>
                    <a:lnTo>
                      <a:pt x="793" y="449"/>
                    </a:lnTo>
                    <a:lnTo>
                      <a:pt x="808" y="441"/>
                    </a:lnTo>
                    <a:lnTo>
                      <a:pt x="799" y="420"/>
                    </a:lnTo>
                    <a:lnTo>
                      <a:pt x="782" y="414"/>
                    </a:lnTo>
                    <a:lnTo>
                      <a:pt x="765" y="408"/>
                    </a:lnTo>
                    <a:lnTo>
                      <a:pt x="835" y="415"/>
                    </a:lnTo>
                    <a:lnTo>
                      <a:pt x="845" y="427"/>
                    </a:lnTo>
                    <a:lnTo>
                      <a:pt x="856" y="438"/>
                    </a:lnTo>
                    <a:lnTo>
                      <a:pt x="867" y="425"/>
                    </a:lnTo>
                    <a:cubicBezTo>
                      <a:pt x="874" y="418"/>
                      <a:pt x="879" y="408"/>
                      <a:pt x="879" y="402"/>
                    </a:cubicBezTo>
                    <a:lnTo>
                      <a:pt x="879" y="392"/>
                    </a:lnTo>
                    <a:lnTo>
                      <a:pt x="852" y="370"/>
                    </a:lnTo>
                    <a:lnTo>
                      <a:pt x="824" y="347"/>
                    </a:lnTo>
                    <a:lnTo>
                      <a:pt x="832" y="334"/>
                    </a:lnTo>
                    <a:lnTo>
                      <a:pt x="841" y="320"/>
                    </a:lnTo>
                    <a:lnTo>
                      <a:pt x="862" y="314"/>
                    </a:lnTo>
                    <a:lnTo>
                      <a:pt x="883" y="307"/>
                    </a:lnTo>
                    <a:lnTo>
                      <a:pt x="920" y="311"/>
                    </a:lnTo>
                    <a:lnTo>
                      <a:pt x="958" y="316"/>
                    </a:lnTo>
                    <a:lnTo>
                      <a:pt x="1012" y="284"/>
                    </a:lnTo>
                    <a:lnTo>
                      <a:pt x="1012" y="262"/>
                    </a:lnTo>
                    <a:lnTo>
                      <a:pt x="950" y="195"/>
                    </a:lnTo>
                    <a:lnTo>
                      <a:pt x="927" y="183"/>
                    </a:lnTo>
                    <a:lnTo>
                      <a:pt x="903" y="171"/>
                    </a:lnTo>
                    <a:lnTo>
                      <a:pt x="907" y="146"/>
                    </a:lnTo>
                    <a:lnTo>
                      <a:pt x="912" y="122"/>
                    </a:lnTo>
                    <a:lnTo>
                      <a:pt x="892" y="111"/>
                    </a:lnTo>
                    <a:lnTo>
                      <a:pt x="872" y="99"/>
                    </a:lnTo>
                    <a:lnTo>
                      <a:pt x="854" y="108"/>
                    </a:lnTo>
                    <a:lnTo>
                      <a:pt x="836" y="116"/>
                    </a:lnTo>
                    <a:lnTo>
                      <a:pt x="799" y="118"/>
                    </a:lnTo>
                    <a:lnTo>
                      <a:pt x="761" y="119"/>
                    </a:lnTo>
                    <a:lnTo>
                      <a:pt x="721" y="83"/>
                    </a:lnTo>
                    <a:lnTo>
                      <a:pt x="681" y="47"/>
                    </a:lnTo>
                    <a:lnTo>
                      <a:pt x="626" y="23"/>
                    </a:lnTo>
                    <a:lnTo>
                      <a:pt x="571" y="0"/>
                    </a:lnTo>
                    <a:lnTo>
                      <a:pt x="535" y="0"/>
                    </a:lnTo>
                    <a:lnTo>
                      <a:pt x="499" y="0"/>
                    </a:lnTo>
                    <a:lnTo>
                      <a:pt x="420" y="31"/>
                    </a:lnTo>
                    <a:lnTo>
                      <a:pt x="346" y="102"/>
                    </a:lnTo>
                    <a:lnTo>
                      <a:pt x="346" y="116"/>
                    </a:lnTo>
                    <a:cubicBezTo>
                      <a:pt x="346" y="124"/>
                      <a:pt x="343" y="134"/>
                      <a:pt x="339" y="139"/>
                    </a:cubicBezTo>
                    <a:lnTo>
                      <a:pt x="332" y="149"/>
                    </a:lnTo>
                    <a:lnTo>
                      <a:pt x="255" y="134"/>
                    </a:lnTo>
                    <a:lnTo>
                      <a:pt x="179" y="119"/>
                    </a:lnTo>
                    <a:lnTo>
                      <a:pt x="136" y="122"/>
                    </a:lnTo>
                    <a:lnTo>
                      <a:pt x="94" y="126"/>
                    </a:lnTo>
                    <a:lnTo>
                      <a:pt x="67" y="144"/>
                    </a:lnTo>
                    <a:lnTo>
                      <a:pt x="40" y="161"/>
                    </a:lnTo>
                    <a:lnTo>
                      <a:pt x="20" y="195"/>
                    </a:lnTo>
                    <a:lnTo>
                      <a:pt x="0" y="229"/>
                    </a:lnTo>
                    <a:lnTo>
                      <a:pt x="10" y="284"/>
                    </a:lnTo>
                    <a:lnTo>
                      <a:pt x="29" y="308"/>
                    </a:lnTo>
                    <a:cubicBezTo>
                      <a:pt x="40" y="321"/>
                      <a:pt x="58" y="338"/>
                      <a:pt x="70" y="346"/>
                    </a:cubicBezTo>
                    <a:cubicBezTo>
                      <a:pt x="82" y="353"/>
                      <a:pt x="107" y="365"/>
                      <a:pt x="128" y="373"/>
                    </a:cubicBezTo>
                    <a:cubicBezTo>
                      <a:pt x="148" y="380"/>
                      <a:pt x="176" y="388"/>
                      <a:pt x="190" y="391"/>
                    </a:cubicBezTo>
                    <a:cubicBezTo>
                      <a:pt x="205" y="393"/>
                      <a:pt x="233" y="400"/>
                      <a:pt x="253" y="405"/>
                    </a:cubicBezTo>
                    <a:lnTo>
                      <a:pt x="289" y="415"/>
                    </a:lnTo>
                    <a:lnTo>
                      <a:pt x="305" y="430"/>
                    </a:lnTo>
                    <a:lnTo>
                      <a:pt x="321" y="445"/>
                    </a:lnTo>
                    <a:lnTo>
                      <a:pt x="330" y="476"/>
                    </a:lnTo>
                    <a:lnTo>
                      <a:pt x="340" y="508"/>
                    </a:lnTo>
                    <a:lnTo>
                      <a:pt x="347" y="508"/>
                    </a:lnTo>
                  </a:path>
                </a:pathLst>
              </a:custGeom>
              <a:solidFill>
                <a:srgbClr val="CFCFC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0" name="Freeform 30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81" cy="193"/>
              </a:xfrm>
              <a:custGeom>
                <a:avLst/>
                <a:gdLst>
                  <a:gd name="T0" fmla="*/ 348 w 1004"/>
                  <a:gd name="T1" fmla="*/ 494 h 505"/>
                  <a:gd name="T2" fmla="*/ 340 w 1004"/>
                  <a:gd name="T3" fmla="*/ 447 h 505"/>
                  <a:gd name="T4" fmla="*/ 296 w 1004"/>
                  <a:gd name="T5" fmla="*/ 391 h 505"/>
                  <a:gd name="T6" fmla="*/ 220 w 1004"/>
                  <a:gd name="T7" fmla="*/ 363 h 505"/>
                  <a:gd name="T8" fmla="*/ 112 w 1004"/>
                  <a:gd name="T9" fmla="*/ 337 h 505"/>
                  <a:gd name="T10" fmla="*/ 48 w 1004"/>
                  <a:gd name="T11" fmla="*/ 290 h 505"/>
                  <a:gd name="T12" fmla="*/ 31 w 1004"/>
                  <a:gd name="T13" fmla="*/ 245 h 505"/>
                  <a:gd name="T14" fmla="*/ 57 w 1004"/>
                  <a:gd name="T15" fmla="*/ 190 h 505"/>
                  <a:gd name="T16" fmla="*/ 96 w 1004"/>
                  <a:gd name="T17" fmla="*/ 163 h 505"/>
                  <a:gd name="T18" fmla="*/ 221 w 1004"/>
                  <a:gd name="T19" fmla="*/ 177 h 505"/>
                  <a:gd name="T20" fmla="*/ 329 w 1004"/>
                  <a:gd name="T21" fmla="*/ 210 h 505"/>
                  <a:gd name="T22" fmla="*/ 346 w 1004"/>
                  <a:gd name="T23" fmla="*/ 268 h 505"/>
                  <a:gd name="T24" fmla="*/ 395 w 1004"/>
                  <a:gd name="T25" fmla="*/ 334 h 505"/>
                  <a:gd name="T26" fmla="*/ 391 w 1004"/>
                  <a:gd name="T27" fmla="*/ 356 h 505"/>
                  <a:gd name="T28" fmla="*/ 442 w 1004"/>
                  <a:gd name="T29" fmla="*/ 418 h 505"/>
                  <a:gd name="T30" fmla="*/ 473 w 1004"/>
                  <a:gd name="T31" fmla="*/ 411 h 505"/>
                  <a:gd name="T32" fmla="*/ 493 w 1004"/>
                  <a:gd name="T33" fmla="*/ 425 h 505"/>
                  <a:gd name="T34" fmla="*/ 529 w 1004"/>
                  <a:gd name="T35" fmla="*/ 401 h 505"/>
                  <a:gd name="T36" fmla="*/ 470 w 1004"/>
                  <a:gd name="T37" fmla="*/ 377 h 505"/>
                  <a:gd name="T38" fmla="*/ 456 w 1004"/>
                  <a:gd name="T39" fmla="*/ 361 h 505"/>
                  <a:gd name="T40" fmla="*/ 467 w 1004"/>
                  <a:gd name="T41" fmla="*/ 346 h 505"/>
                  <a:gd name="T42" fmla="*/ 519 w 1004"/>
                  <a:gd name="T43" fmla="*/ 354 h 505"/>
                  <a:gd name="T44" fmla="*/ 568 w 1004"/>
                  <a:gd name="T45" fmla="*/ 355 h 505"/>
                  <a:gd name="T46" fmla="*/ 621 w 1004"/>
                  <a:gd name="T47" fmla="*/ 344 h 505"/>
                  <a:gd name="T48" fmla="*/ 710 w 1004"/>
                  <a:gd name="T49" fmla="*/ 435 h 505"/>
                  <a:gd name="T50" fmla="*/ 748 w 1004"/>
                  <a:gd name="T51" fmla="*/ 468 h 505"/>
                  <a:gd name="T52" fmla="*/ 786 w 1004"/>
                  <a:gd name="T53" fmla="*/ 477 h 505"/>
                  <a:gd name="T54" fmla="*/ 778 w 1004"/>
                  <a:gd name="T55" fmla="*/ 444 h 505"/>
                  <a:gd name="T56" fmla="*/ 796 w 1004"/>
                  <a:gd name="T57" fmla="*/ 439 h 505"/>
                  <a:gd name="T58" fmla="*/ 778 w 1004"/>
                  <a:gd name="T59" fmla="*/ 414 h 505"/>
                  <a:gd name="T60" fmla="*/ 733 w 1004"/>
                  <a:gd name="T61" fmla="*/ 406 h 505"/>
                  <a:gd name="T62" fmla="*/ 787 w 1004"/>
                  <a:gd name="T63" fmla="*/ 403 h 505"/>
                  <a:gd name="T64" fmla="*/ 850 w 1004"/>
                  <a:gd name="T65" fmla="*/ 424 h 505"/>
                  <a:gd name="T66" fmla="*/ 870 w 1004"/>
                  <a:gd name="T67" fmla="*/ 393 h 505"/>
                  <a:gd name="T68" fmla="*/ 854 w 1004"/>
                  <a:gd name="T69" fmla="*/ 377 h 505"/>
                  <a:gd name="T70" fmla="*/ 812 w 1004"/>
                  <a:gd name="T71" fmla="*/ 335 h 505"/>
                  <a:gd name="T72" fmla="*/ 855 w 1004"/>
                  <a:gd name="T73" fmla="*/ 304 h 505"/>
                  <a:gd name="T74" fmla="*/ 983 w 1004"/>
                  <a:gd name="T75" fmla="*/ 290 h 505"/>
                  <a:gd name="T76" fmla="*/ 976 w 1004"/>
                  <a:gd name="T77" fmla="*/ 231 h 505"/>
                  <a:gd name="T78" fmla="*/ 917 w 1004"/>
                  <a:gd name="T79" fmla="*/ 181 h 505"/>
                  <a:gd name="T80" fmla="*/ 895 w 1004"/>
                  <a:gd name="T81" fmla="*/ 147 h 505"/>
                  <a:gd name="T82" fmla="*/ 894 w 1004"/>
                  <a:gd name="T83" fmla="*/ 117 h 505"/>
                  <a:gd name="T84" fmla="*/ 847 w 1004"/>
                  <a:gd name="T85" fmla="*/ 103 h 505"/>
                  <a:gd name="T86" fmla="*/ 825 w 1004"/>
                  <a:gd name="T87" fmla="*/ 131 h 505"/>
                  <a:gd name="T88" fmla="*/ 813 w 1004"/>
                  <a:gd name="T89" fmla="*/ 115 h 505"/>
                  <a:gd name="T90" fmla="*/ 757 w 1004"/>
                  <a:gd name="T91" fmla="*/ 123 h 505"/>
                  <a:gd name="T92" fmla="*/ 568 w 1004"/>
                  <a:gd name="T93" fmla="*/ 0 h 505"/>
                  <a:gd name="T94" fmla="*/ 481 w 1004"/>
                  <a:gd name="T95" fmla="*/ 1 h 505"/>
                  <a:gd name="T96" fmla="*/ 398 w 1004"/>
                  <a:gd name="T97" fmla="*/ 39 h 505"/>
                  <a:gd name="T98" fmla="*/ 345 w 1004"/>
                  <a:gd name="T99" fmla="*/ 92 h 505"/>
                  <a:gd name="T100" fmla="*/ 332 w 1004"/>
                  <a:gd name="T101" fmla="*/ 144 h 505"/>
                  <a:gd name="T102" fmla="*/ 284 w 1004"/>
                  <a:gd name="T103" fmla="*/ 139 h 505"/>
                  <a:gd name="T104" fmla="*/ 139 w 1004"/>
                  <a:gd name="T105" fmla="*/ 115 h 505"/>
                  <a:gd name="T106" fmla="*/ 74 w 1004"/>
                  <a:gd name="T107" fmla="*/ 131 h 505"/>
                  <a:gd name="T108" fmla="*/ 11 w 1004"/>
                  <a:gd name="T109" fmla="*/ 191 h 505"/>
                  <a:gd name="T110" fmla="*/ 0 w 1004"/>
                  <a:gd name="T111" fmla="*/ 264 h 505"/>
                  <a:gd name="T112" fmla="*/ 21 w 1004"/>
                  <a:gd name="T113" fmla="*/ 307 h 505"/>
                  <a:gd name="T114" fmla="*/ 109 w 1004"/>
                  <a:gd name="T115" fmla="*/ 363 h 505"/>
                  <a:gd name="T116" fmla="*/ 192 w 1004"/>
                  <a:gd name="T117" fmla="*/ 387 h 505"/>
                  <a:gd name="T118" fmla="*/ 300 w 1004"/>
                  <a:gd name="T119" fmla="*/ 419 h 505"/>
                  <a:gd name="T120" fmla="*/ 329 w 1004"/>
                  <a:gd name="T121" fmla="*/ 489 h 505"/>
                  <a:gd name="T122" fmla="*/ 336 w 1004"/>
                  <a:gd name="T123" fmla="*/ 50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04" h="505">
                    <a:moveTo>
                      <a:pt x="336" y="504"/>
                    </a:moveTo>
                    <a:cubicBezTo>
                      <a:pt x="340" y="504"/>
                      <a:pt x="345" y="499"/>
                      <a:pt x="348" y="494"/>
                    </a:cubicBezTo>
                    <a:lnTo>
                      <a:pt x="353" y="483"/>
                    </a:lnTo>
                    <a:lnTo>
                      <a:pt x="340" y="447"/>
                    </a:lnTo>
                    <a:lnTo>
                      <a:pt x="328" y="411"/>
                    </a:lnTo>
                    <a:lnTo>
                      <a:pt x="296" y="391"/>
                    </a:lnTo>
                    <a:lnTo>
                      <a:pt x="264" y="371"/>
                    </a:lnTo>
                    <a:lnTo>
                      <a:pt x="220" y="363"/>
                    </a:lnTo>
                    <a:cubicBezTo>
                      <a:pt x="196" y="359"/>
                      <a:pt x="162" y="352"/>
                      <a:pt x="144" y="346"/>
                    </a:cubicBezTo>
                    <a:lnTo>
                      <a:pt x="112" y="337"/>
                    </a:lnTo>
                    <a:lnTo>
                      <a:pt x="80" y="313"/>
                    </a:lnTo>
                    <a:lnTo>
                      <a:pt x="48" y="290"/>
                    </a:lnTo>
                    <a:lnTo>
                      <a:pt x="39" y="268"/>
                    </a:lnTo>
                    <a:lnTo>
                      <a:pt x="31" y="245"/>
                    </a:lnTo>
                    <a:lnTo>
                      <a:pt x="43" y="218"/>
                    </a:lnTo>
                    <a:lnTo>
                      <a:pt x="57" y="190"/>
                    </a:lnTo>
                    <a:lnTo>
                      <a:pt x="76" y="176"/>
                    </a:lnTo>
                    <a:lnTo>
                      <a:pt x="96" y="163"/>
                    </a:lnTo>
                    <a:lnTo>
                      <a:pt x="158" y="163"/>
                    </a:lnTo>
                    <a:lnTo>
                      <a:pt x="221" y="177"/>
                    </a:lnTo>
                    <a:cubicBezTo>
                      <a:pt x="256" y="184"/>
                      <a:pt x="295" y="195"/>
                      <a:pt x="307" y="201"/>
                    </a:cubicBezTo>
                    <a:lnTo>
                      <a:pt x="329" y="210"/>
                    </a:lnTo>
                    <a:lnTo>
                      <a:pt x="329" y="255"/>
                    </a:lnTo>
                    <a:lnTo>
                      <a:pt x="346" y="268"/>
                    </a:lnTo>
                    <a:cubicBezTo>
                      <a:pt x="354" y="275"/>
                      <a:pt x="369" y="292"/>
                      <a:pt x="378" y="307"/>
                    </a:cubicBezTo>
                    <a:lnTo>
                      <a:pt x="395" y="334"/>
                    </a:lnTo>
                    <a:lnTo>
                      <a:pt x="393" y="345"/>
                    </a:lnTo>
                    <a:lnTo>
                      <a:pt x="391" y="356"/>
                    </a:lnTo>
                    <a:lnTo>
                      <a:pt x="417" y="387"/>
                    </a:lnTo>
                    <a:lnTo>
                      <a:pt x="442" y="418"/>
                    </a:lnTo>
                    <a:lnTo>
                      <a:pt x="458" y="415"/>
                    </a:lnTo>
                    <a:lnTo>
                      <a:pt x="473" y="411"/>
                    </a:lnTo>
                    <a:lnTo>
                      <a:pt x="483" y="418"/>
                    </a:lnTo>
                    <a:lnTo>
                      <a:pt x="493" y="425"/>
                    </a:lnTo>
                    <a:lnTo>
                      <a:pt x="529" y="421"/>
                    </a:lnTo>
                    <a:lnTo>
                      <a:pt x="529" y="401"/>
                    </a:lnTo>
                    <a:lnTo>
                      <a:pt x="505" y="391"/>
                    </a:lnTo>
                    <a:cubicBezTo>
                      <a:pt x="492" y="386"/>
                      <a:pt x="477" y="379"/>
                      <a:pt x="470" y="377"/>
                    </a:cubicBezTo>
                    <a:lnTo>
                      <a:pt x="458" y="372"/>
                    </a:lnTo>
                    <a:lnTo>
                      <a:pt x="456" y="361"/>
                    </a:lnTo>
                    <a:lnTo>
                      <a:pt x="453" y="350"/>
                    </a:lnTo>
                    <a:lnTo>
                      <a:pt x="467" y="346"/>
                    </a:lnTo>
                    <a:lnTo>
                      <a:pt x="480" y="342"/>
                    </a:lnTo>
                    <a:lnTo>
                      <a:pt x="519" y="354"/>
                    </a:lnTo>
                    <a:lnTo>
                      <a:pt x="559" y="366"/>
                    </a:lnTo>
                    <a:lnTo>
                      <a:pt x="568" y="355"/>
                    </a:lnTo>
                    <a:lnTo>
                      <a:pt x="578" y="344"/>
                    </a:lnTo>
                    <a:lnTo>
                      <a:pt x="621" y="344"/>
                    </a:lnTo>
                    <a:lnTo>
                      <a:pt x="657" y="378"/>
                    </a:lnTo>
                    <a:cubicBezTo>
                      <a:pt x="677" y="397"/>
                      <a:pt x="701" y="423"/>
                      <a:pt x="710" y="435"/>
                    </a:cubicBezTo>
                    <a:lnTo>
                      <a:pt x="727" y="459"/>
                    </a:lnTo>
                    <a:lnTo>
                      <a:pt x="748" y="468"/>
                    </a:lnTo>
                    <a:cubicBezTo>
                      <a:pt x="760" y="473"/>
                      <a:pt x="773" y="477"/>
                      <a:pt x="778" y="477"/>
                    </a:cubicBezTo>
                    <a:lnTo>
                      <a:pt x="786" y="477"/>
                    </a:lnTo>
                    <a:lnTo>
                      <a:pt x="782" y="461"/>
                    </a:lnTo>
                    <a:lnTo>
                      <a:pt x="778" y="444"/>
                    </a:lnTo>
                    <a:lnTo>
                      <a:pt x="787" y="442"/>
                    </a:lnTo>
                    <a:lnTo>
                      <a:pt x="796" y="439"/>
                    </a:lnTo>
                    <a:lnTo>
                      <a:pt x="787" y="426"/>
                    </a:lnTo>
                    <a:lnTo>
                      <a:pt x="778" y="414"/>
                    </a:lnTo>
                    <a:lnTo>
                      <a:pt x="755" y="410"/>
                    </a:lnTo>
                    <a:lnTo>
                      <a:pt x="733" y="406"/>
                    </a:lnTo>
                    <a:lnTo>
                      <a:pt x="752" y="404"/>
                    </a:lnTo>
                    <a:cubicBezTo>
                      <a:pt x="763" y="403"/>
                      <a:pt x="779" y="402"/>
                      <a:pt x="787" y="403"/>
                    </a:cubicBezTo>
                    <a:cubicBezTo>
                      <a:pt x="796" y="404"/>
                      <a:pt x="813" y="409"/>
                      <a:pt x="826" y="414"/>
                    </a:cubicBezTo>
                    <a:lnTo>
                      <a:pt x="850" y="424"/>
                    </a:lnTo>
                    <a:lnTo>
                      <a:pt x="860" y="413"/>
                    </a:lnTo>
                    <a:cubicBezTo>
                      <a:pt x="866" y="406"/>
                      <a:pt x="870" y="397"/>
                      <a:pt x="870" y="393"/>
                    </a:cubicBezTo>
                    <a:lnTo>
                      <a:pt x="870" y="384"/>
                    </a:lnTo>
                    <a:lnTo>
                      <a:pt x="854" y="377"/>
                    </a:lnTo>
                    <a:cubicBezTo>
                      <a:pt x="846" y="373"/>
                      <a:pt x="833" y="362"/>
                      <a:pt x="825" y="353"/>
                    </a:cubicBezTo>
                    <a:lnTo>
                      <a:pt x="812" y="335"/>
                    </a:lnTo>
                    <a:lnTo>
                      <a:pt x="834" y="320"/>
                    </a:lnTo>
                    <a:lnTo>
                      <a:pt x="855" y="304"/>
                    </a:lnTo>
                    <a:lnTo>
                      <a:pt x="962" y="304"/>
                    </a:lnTo>
                    <a:lnTo>
                      <a:pt x="983" y="290"/>
                    </a:lnTo>
                    <a:cubicBezTo>
                      <a:pt x="994" y="282"/>
                      <a:pt x="1003" y="273"/>
                      <a:pt x="1003" y="270"/>
                    </a:cubicBezTo>
                    <a:cubicBezTo>
                      <a:pt x="1003" y="266"/>
                      <a:pt x="991" y="249"/>
                      <a:pt x="976" y="231"/>
                    </a:cubicBezTo>
                    <a:lnTo>
                      <a:pt x="948" y="198"/>
                    </a:lnTo>
                    <a:lnTo>
                      <a:pt x="917" y="181"/>
                    </a:lnTo>
                    <a:lnTo>
                      <a:pt x="886" y="163"/>
                    </a:lnTo>
                    <a:lnTo>
                      <a:pt x="895" y="147"/>
                    </a:lnTo>
                    <a:lnTo>
                      <a:pt x="903" y="131"/>
                    </a:lnTo>
                    <a:lnTo>
                      <a:pt x="894" y="117"/>
                    </a:lnTo>
                    <a:lnTo>
                      <a:pt x="885" y="103"/>
                    </a:lnTo>
                    <a:lnTo>
                      <a:pt x="847" y="103"/>
                    </a:lnTo>
                    <a:lnTo>
                      <a:pt x="836" y="117"/>
                    </a:lnTo>
                    <a:lnTo>
                      <a:pt x="825" y="131"/>
                    </a:lnTo>
                    <a:lnTo>
                      <a:pt x="819" y="123"/>
                    </a:lnTo>
                    <a:lnTo>
                      <a:pt x="813" y="115"/>
                    </a:lnTo>
                    <a:lnTo>
                      <a:pt x="785" y="119"/>
                    </a:lnTo>
                    <a:lnTo>
                      <a:pt x="757" y="123"/>
                    </a:lnTo>
                    <a:lnTo>
                      <a:pt x="647" y="32"/>
                    </a:lnTo>
                    <a:lnTo>
                      <a:pt x="568" y="0"/>
                    </a:lnTo>
                    <a:lnTo>
                      <a:pt x="525" y="0"/>
                    </a:lnTo>
                    <a:lnTo>
                      <a:pt x="481" y="1"/>
                    </a:lnTo>
                    <a:lnTo>
                      <a:pt x="439" y="20"/>
                    </a:lnTo>
                    <a:lnTo>
                      <a:pt x="398" y="39"/>
                    </a:lnTo>
                    <a:lnTo>
                      <a:pt x="371" y="65"/>
                    </a:lnTo>
                    <a:lnTo>
                      <a:pt x="345" y="92"/>
                    </a:lnTo>
                    <a:lnTo>
                      <a:pt x="340" y="116"/>
                    </a:lnTo>
                    <a:cubicBezTo>
                      <a:pt x="337" y="129"/>
                      <a:pt x="333" y="142"/>
                      <a:pt x="332" y="144"/>
                    </a:cubicBezTo>
                    <a:lnTo>
                      <a:pt x="329" y="148"/>
                    </a:lnTo>
                    <a:lnTo>
                      <a:pt x="284" y="139"/>
                    </a:lnTo>
                    <a:cubicBezTo>
                      <a:pt x="259" y="134"/>
                      <a:pt x="216" y="127"/>
                      <a:pt x="189" y="122"/>
                    </a:cubicBezTo>
                    <a:lnTo>
                      <a:pt x="139" y="115"/>
                    </a:lnTo>
                    <a:lnTo>
                      <a:pt x="107" y="123"/>
                    </a:lnTo>
                    <a:lnTo>
                      <a:pt x="74" y="131"/>
                    </a:lnTo>
                    <a:lnTo>
                      <a:pt x="48" y="152"/>
                    </a:lnTo>
                    <a:cubicBezTo>
                      <a:pt x="34" y="164"/>
                      <a:pt x="17" y="181"/>
                      <a:pt x="11" y="191"/>
                    </a:cubicBezTo>
                    <a:lnTo>
                      <a:pt x="0" y="209"/>
                    </a:lnTo>
                    <a:lnTo>
                      <a:pt x="0" y="264"/>
                    </a:lnTo>
                    <a:lnTo>
                      <a:pt x="10" y="286"/>
                    </a:lnTo>
                    <a:lnTo>
                      <a:pt x="21" y="307"/>
                    </a:lnTo>
                    <a:lnTo>
                      <a:pt x="50" y="329"/>
                    </a:lnTo>
                    <a:cubicBezTo>
                      <a:pt x="66" y="341"/>
                      <a:pt x="92" y="356"/>
                      <a:pt x="109" y="363"/>
                    </a:cubicBezTo>
                    <a:lnTo>
                      <a:pt x="138" y="376"/>
                    </a:lnTo>
                    <a:lnTo>
                      <a:pt x="192" y="387"/>
                    </a:lnTo>
                    <a:cubicBezTo>
                      <a:pt x="221" y="393"/>
                      <a:pt x="257" y="402"/>
                      <a:pt x="272" y="408"/>
                    </a:cubicBezTo>
                    <a:lnTo>
                      <a:pt x="300" y="419"/>
                    </a:lnTo>
                    <a:lnTo>
                      <a:pt x="314" y="447"/>
                    </a:lnTo>
                    <a:cubicBezTo>
                      <a:pt x="322" y="462"/>
                      <a:pt x="329" y="481"/>
                      <a:pt x="329" y="489"/>
                    </a:cubicBezTo>
                    <a:lnTo>
                      <a:pt x="329" y="504"/>
                    </a:lnTo>
                    <a:lnTo>
                      <a:pt x="336" y="504"/>
                    </a:lnTo>
                  </a:path>
                </a:pathLst>
              </a:custGeom>
              <a:solidFill>
                <a:srgbClr val="ADADA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1" name="Freeform 31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3" cy="187"/>
              </a:xfrm>
              <a:custGeom>
                <a:avLst/>
                <a:gdLst>
                  <a:gd name="T0" fmla="*/ 350 w 1010"/>
                  <a:gd name="T1" fmla="*/ 488 h 495"/>
                  <a:gd name="T2" fmla="*/ 331 w 1010"/>
                  <a:gd name="T3" fmla="*/ 416 h 495"/>
                  <a:gd name="T4" fmla="*/ 277 w 1010"/>
                  <a:gd name="T5" fmla="*/ 375 h 495"/>
                  <a:gd name="T6" fmla="*/ 179 w 1010"/>
                  <a:gd name="T7" fmla="*/ 354 h 495"/>
                  <a:gd name="T8" fmla="*/ 76 w 1010"/>
                  <a:gd name="T9" fmla="*/ 313 h 495"/>
                  <a:gd name="T10" fmla="*/ 42 w 1010"/>
                  <a:gd name="T11" fmla="*/ 277 h 495"/>
                  <a:gd name="T12" fmla="*/ 32 w 1010"/>
                  <a:gd name="T13" fmla="*/ 237 h 495"/>
                  <a:gd name="T14" fmla="*/ 55 w 1010"/>
                  <a:gd name="T15" fmla="*/ 190 h 495"/>
                  <a:gd name="T16" fmla="*/ 88 w 1010"/>
                  <a:gd name="T17" fmla="*/ 165 h 495"/>
                  <a:gd name="T18" fmla="*/ 147 w 1010"/>
                  <a:gd name="T19" fmla="*/ 157 h 495"/>
                  <a:gd name="T20" fmla="*/ 306 w 1010"/>
                  <a:gd name="T21" fmla="*/ 194 h 495"/>
                  <a:gd name="T22" fmla="*/ 331 w 1010"/>
                  <a:gd name="T23" fmla="*/ 246 h 495"/>
                  <a:gd name="T24" fmla="*/ 382 w 1010"/>
                  <a:gd name="T25" fmla="*/ 303 h 495"/>
                  <a:gd name="T26" fmla="*/ 393 w 1010"/>
                  <a:gd name="T27" fmla="*/ 353 h 495"/>
                  <a:gd name="T28" fmla="*/ 445 w 1010"/>
                  <a:gd name="T29" fmla="*/ 413 h 495"/>
                  <a:gd name="T30" fmla="*/ 486 w 1010"/>
                  <a:gd name="T31" fmla="*/ 406 h 495"/>
                  <a:gd name="T32" fmla="*/ 496 w 1010"/>
                  <a:gd name="T33" fmla="*/ 420 h 495"/>
                  <a:gd name="T34" fmla="*/ 527 w 1010"/>
                  <a:gd name="T35" fmla="*/ 413 h 495"/>
                  <a:gd name="T36" fmla="*/ 497 w 1010"/>
                  <a:gd name="T37" fmla="*/ 385 h 495"/>
                  <a:gd name="T38" fmla="*/ 447 w 1010"/>
                  <a:gd name="T39" fmla="*/ 355 h 495"/>
                  <a:gd name="T40" fmla="*/ 457 w 1010"/>
                  <a:gd name="T41" fmla="*/ 341 h 495"/>
                  <a:gd name="T42" fmla="*/ 530 w 1010"/>
                  <a:gd name="T43" fmla="*/ 351 h 495"/>
                  <a:gd name="T44" fmla="*/ 570 w 1010"/>
                  <a:gd name="T45" fmla="*/ 342 h 495"/>
                  <a:gd name="T46" fmla="*/ 612 w 1010"/>
                  <a:gd name="T47" fmla="*/ 333 h 495"/>
                  <a:gd name="T48" fmla="*/ 691 w 1010"/>
                  <a:gd name="T49" fmla="*/ 398 h 495"/>
                  <a:gd name="T50" fmla="*/ 772 w 1010"/>
                  <a:gd name="T51" fmla="*/ 474 h 495"/>
                  <a:gd name="T52" fmla="*/ 787 w 1010"/>
                  <a:gd name="T53" fmla="*/ 466 h 495"/>
                  <a:gd name="T54" fmla="*/ 777 w 1010"/>
                  <a:gd name="T55" fmla="*/ 445 h 495"/>
                  <a:gd name="T56" fmla="*/ 796 w 1010"/>
                  <a:gd name="T57" fmla="*/ 436 h 495"/>
                  <a:gd name="T58" fmla="*/ 787 w 1010"/>
                  <a:gd name="T59" fmla="*/ 415 h 495"/>
                  <a:gd name="T60" fmla="*/ 735 w 1010"/>
                  <a:gd name="T61" fmla="*/ 403 h 495"/>
                  <a:gd name="T62" fmla="*/ 785 w 1010"/>
                  <a:gd name="T63" fmla="*/ 393 h 495"/>
                  <a:gd name="T64" fmla="*/ 852 w 1010"/>
                  <a:gd name="T65" fmla="*/ 421 h 495"/>
                  <a:gd name="T66" fmla="*/ 872 w 1010"/>
                  <a:gd name="T67" fmla="*/ 393 h 495"/>
                  <a:gd name="T68" fmla="*/ 817 w 1010"/>
                  <a:gd name="T69" fmla="*/ 345 h 495"/>
                  <a:gd name="T70" fmla="*/ 849 w 1010"/>
                  <a:gd name="T71" fmla="*/ 301 h 495"/>
                  <a:gd name="T72" fmla="*/ 1009 w 1010"/>
                  <a:gd name="T73" fmla="*/ 269 h 495"/>
                  <a:gd name="T74" fmla="*/ 948 w 1010"/>
                  <a:gd name="T75" fmla="*/ 194 h 495"/>
                  <a:gd name="T76" fmla="*/ 890 w 1010"/>
                  <a:gd name="T77" fmla="*/ 165 h 495"/>
                  <a:gd name="T78" fmla="*/ 876 w 1010"/>
                  <a:gd name="T79" fmla="*/ 103 h 495"/>
                  <a:gd name="T80" fmla="*/ 826 w 1010"/>
                  <a:gd name="T81" fmla="*/ 127 h 495"/>
                  <a:gd name="T82" fmla="*/ 815 w 1010"/>
                  <a:gd name="T83" fmla="*/ 112 h 495"/>
                  <a:gd name="T84" fmla="*/ 708 w 1010"/>
                  <a:gd name="T85" fmla="*/ 77 h 495"/>
                  <a:gd name="T86" fmla="*/ 616 w 1010"/>
                  <a:gd name="T87" fmla="*/ 17 h 495"/>
                  <a:gd name="T88" fmla="*/ 485 w 1010"/>
                  <a:gd name="T89" fmla="*/ 0 h 495"/>
                  <a:gd name="T90" fmla="*/ 418 w 1010"/>
                  <a:gd name="T91" fmla="*/ 27 h 495"/>
                  <a:gd name="T92" fmla="*/ 345 w 1010"/>
                  <a:gd name="T93" fmla="*/ 109 h 495"/>
                  <a:gd name="T94" fmla="*/ 327 w 1010"/>
                  <a:gd name="T95" fmla="*/ 146 h 495"/>
                  <a:gd name="T96" fmla="*/ 176 w 1010"/>
                  <a:gd name="T97" fmla="*/ 118 h 495"/>
                  <a:gd name="T98" fmla="*/ 81 w 1010"/>
                  <a:gd name="T99" fmla="*/ 127 h 495"/>
                  <a:gd name="T100" fmla="*/ 16 w 1010"/>
                  <a:gd name="T101" fmla="*/ 189 h 495"/>
                  <a:gd name="T102" fmla="*/ 5 w 1010"/>
                  <a:gd name="T103" fmla="*/ 249 h 495"/>
                  <a:gd name="T104" fmla="*/ 26 w 1010"/>
                  <a:gd name="T105" fmla="*/ 301 h 495"/>
                  <a:gd name="T106" fmla="*/ 102 w 1010"/>
                  <a:gd name="T107" fmla="*/ 358 h 495"/>
                  <a:gd name="T108" fmla="*/ 232 w 1010"/>
                  <a:gd name="T109" fmla="*/ 391 h 495"/>
                  <a:gd name="T110" fmla="*/ 323 w 1010"/>
                  <a:gd name="T111" fmla="*/ 439 h 495"/>
                  <a:gd name="T112" fmla="*/ 333 w 1010"/>
                  <a:gd name="T113" fmla="*/ 494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10" h="495">
                    <a:moveTo>
                      <a:pt x="339" y="494"/>
                    </a:moveTo>
                    <a:cubicBezTo>
                      <a:pt x="343" y="494"/>
                      <a:pt x="348" y="492"/>
                      <a:pt x="350" y="488"/>
                    </a:cubicBezTo>
                    <a:lnTo>
                      <a:pt x="354" y="483"/>
                    </a:lnTo>
                    <a:lnTo>
                      <a:pt x="331" y="416"/>
                    </a:lnTo>
                    <a:lnTo>
                      <a:pt x="304" y="395"/>
                    </a:lnTo>
                    <a:lnTo>
                      <a:pt x="277" y="375"/>
                    </a:lnTo>
                    <a:lnTo>
                      <a:pt x="236" y="364"/>
                    </a:lnTo>
                    <a:cubicBezTo>
                      <a:pt x="213" y="359"/>
                      <a:pt x="188" y="354"/>
                      <a:pt x="179" y="354"/>
                    </a:cubicBezTo>
                    <a:lnTo>
                      <a:pt x="164" y="354"/>
                    </a:lnTo>
                    <a:lnTo>
                      <a:pt x="76" y="313"/>
                    </a:lnTo>
                    <a:lnTo>
                      <a:pt x="59" y="295"/>
                    </a:lnTo>
                    <a:lnTo>
                      <a:pt x="42" y="277"/>
                    </a:lnTo>
                    <a:lnTo>
                      <a:pt x="37" y="257"/>
                    </a:lnTo>
                    <a:lnTo>
                      <a:pt x="32" y="237"/>
                    </a:lnTo>
                    <a:lnTo>
                      <a:pt x="44" y="214"/>
                    </a:lnTo>
                    <a:lnTo>
                      <a:pt x="55" y="190"/>
                    </a:lnTo>
                    <a:lnTo>
                      <a:pt x="72" y="177"/>
                    </a:lnTo>
                    <a:lnTo>
                      <a:pt x="88" y="165"/>
                    </a:lnTo>
                    <a:lnTo>
                      <a:pt x="117" y="161"/>
                    </a:lnTo>
                    <a:lnTo>
                      <a:pt x="147" y="157"/>
                    </a:lnTo>
                    <a:lnTo>
                      <a:pt x="213" y="171"/>
                    </a:lnTo>
                    <a:cubicBezTo>
                      <a:pt x="250" y="179"/>
                      <a:pt x="291" y="189"/>
                      <a:pt x="306" y="194"/>
                    </a:cubicBezTo>
                    <a:lnTo>
                      <a:pt x="331" y="202"/>
                    </a:lnTo>
                    <a:lnTo>
                      <a:pt x="331" y="246"/>
                    </a:lnTo>
                    <a:lnTo>
                      <a:pt x="347" y="262"/>
                    </a:lnTo>
                    <a:cubicBezTo>
                      <a:pt x="355" y="270"/>
                      <a:pt x="371" y="289"/>
                      <a:pt x="382" y="303"/>
                    </a:cubicBezTo>
                    <a:lnTo>
                      <a:pt x="402" y="329"/>
                    </a:lnTo>
                    <a:lnTo>
                      <a:pt x="393" y="353"/>
                    </a:lnTo>
                    <a:lnTo>
                      <a:pt x="419" y="383"/>
                    </a:lnTo>
                    <a:lnTo>
                      <a:pt x="445" y="413"/>
                    </a:lnTo>
                    <a:lnTo>
                      <a:pt x="465" y="409"/>
                    </a:lnTo>
                    <a:lnTo>
                      <a:pt x="486" y="406"/>
                    </a:lnTo>
                    <a:lnTo>
                      <a:pt x="491" y="413"/>
                    </a:lnTo>
                    <a:lnTo>
                      <a:pt x="496" y="420"/>
                    </a:lnTo>
                    <a:lnTo>
                      <a:pt x="511" y="416"/>
                    </a:lnTo>
                    <a:lnTo>
                      <a:pt x="527" y="413"/>
                    </a:lnTo>
                    <a:lnTo>
                      <a:pt x="527" y="396"/>
                    </a:lnTo>
                    <a:lnTo>
                      <a:pt x="497" y="385"/>
                    </a:lnTo>
                    <a:cubicBezTo>
                      <a:pt x="481" y="380"/>
                      <a:pt x="463" y="371"/>
                      <a:pt x="457" y="365"/>
                    </a:cubicBezTo>
                    <a:lnTo>
                      <a:pt x="447" y="355"/>
                    </a:lnTo>
                    <a:lnTo>
                      <a:pt x="452" y="348"/>
                    </a:lnTo>
                    <a:lnTo>
                      <a:pt x="457" y="341"/>
                    </a:lnTo>
                    <a:lnTo>
                      <a:pt x="501" y="341"/>
                    </a:lnTo>
                    <a:lnTo>
                      <a:pt x="530" y="351"/>
                    </a:lnTo>
                    <a:lnTo>
                      <a:pt x="558" y="361"/>
                    </a:lnTo>
                    <a:lnTo>
                      <a:pt x="570" y="342"/>
                    </a:lnTo>
                    <a:lnTo>
                      <a:pt x="591" y="337"/>
                    </a:lnTo>
                    <a:lnTo>
                      <a:pt x="612" y="333"/>
                    </a:lnTo>
                    <a:lnTo>
                      <a:pt x="652" y="365"/>
                    </a:lnTo>
                    <a:lnTo>
                      <a:pt x="691" y="398"/>
                    </a:lnTo>
                    <a:lnTo>
                      <a:pt x="729" y="455"/>
                    </a:lnTo>
                    <a:lnTo>
                      <a:pt x="772" y="474"/>
                    </a:lnTo>
                    <a:lnTo>
                      <a:pt x="779" y="470"/>
                    </a:lnTo>
                    <a:lnTo>
                      <a:pt x="787" y="466"/>
                    </a:lnTo>
                    <a:lnTo>
                      <a:pt x="782" y="456"/>
                    </a:lnTo>
                    <a:lnTo>
                      <a:pt x="777" y="445"/>
                    </a:lnTo>
                    <a:lnTo>
                      <a:pt x="787" y="440"/>
                    </a:lnTo>
                    <a:lnTo>
                      <a:pt x="796" y="436"/>
                    </a:lnTo>
                    <a:lnTo>
                      <a:pt x="791" y="425"/>
                    </a:lnTo>
                    <a:lnTo>
                      <a:pt x="787" y="415"/>
                    </a:lnTo>
                    <a:lnTo>
                      <a:pt x="761" y="409"/>
                    </a:lnTo>
                    <a:lnTo>
                      <a:pt x="735" y="403"/>
                    </a:lnTo>
                    <a:lnTo>
                      <a:pt x="760" y="398"/>
                    </a:lnTo>
                    <a:lnTo>
                      <a:pt x="785" y="393"/>
                    </a:lnTo>
                    <a:lnTo>
                      <a:pt x="819" y="407"/>
                    </a:lnTo>
                    <a:lnTo>
                      <a:pt x="852" y="421"/>
                    </a:lnTo>
                    <a:lnTo>
                      <a:pt x="862" y="410"/>
                    </a:lnTo>
                    <a:cubicBezTo>
                      <a:pt x="868" y="403"/>
                      <a:pt x="872" y="396"/>
                      <a:pt x="872" y="393"/>
                    </a:cubicBezTo>
                    <a:cubicBezTo>
                      <a:pt x="872" y="390"/>
                      <a:pt x="860" y="378"/>
                      <a:pt x="845" y="367"/>
                    </a:cubicBezTo>
                    <a:lnTo>
                      <a:pt x="817" y="345"/>
                    </a:lnTo>
                    <a:lnTo>
                      <a:pt x="817" y="327"/>
                    </a:lnTo>
                    <a:lnTo>
                      <a:pt x="849" y="301"/>
                    </a:lnTo>
                    <a:lnTo>
                      <a:pt x="962" y="300"/>
                    </a:lnTo>
                    <a:lnTo>
                      <a:pt x="1009" y="269"/>
                    </a:lnTo>
                    <a:lnTo>
                      <a:pt x="979" y="231"/>
                    </a:lnTo>
                    <a:lnTo>
                      <a:pt x="948" y="194"/>
                    </a:lnTo>
                    <a:lnTo>
                      <a:pt x="919" y="179"/>
                    </a:lnTo>
                    <a:lnTo>
                      <a:pt x="890" y="165"/>
                    </a:lnTo>
                    <a:lnTo>
                      <a:pt x="897" y="107"/>
                    </a:lnTo>
                    <a:lnTo>
                      <a:pt x="876" y="103"/>
                    </a:lnTo>
                    <a:lnTo>
                      <a:pt x="854" y="98"/>
                    </a:lnTo>
                    <a:lnTo>
                      <a:pt x="826" y="127"/>
                    </a:lnTo>
                    <a:lnTo>
                      <a:pt x="821" y="119"/>
                    </a:lnTo>
                    <a:lnTo>
                      <a:pt x="815" y="112"/>
                    </a:lnTo>
                    <a:lnTo>
                      <a:pt x="759" y="120"/>
                    </a:lnTo>
                    <a:lnTo>
                      <a:pt x="708" y="77"/>
                    </a:lnTo>
                    <a:lnTo>
                      <a:pt x="656" y="35"/>
                    </a:lnTo>
                    <a:lnTo>
                      <a:pt x="616" y="17"/>
                    </a:lnTo>
                    <a:lnTo>
                      <a:pt x="575" y="0"/>
                    </a:lnTo>
                    <a:lnTo>
                      <a:pt x="485" y="0"/>
                    </a:lnTo>
                    <a:lnTo>
                      <a:pt x="451" y="14"/>
                    </a:lnTo>
                    <a:lnTo>
                      <a:pt x="418" y="27"/>
                    </a:lnTo>
                    <a:lnTo>
                      <a:pt x="355" y="82"/>
                    </a:lnTo>
                    <a:lnTo>
                      <a:pt x="345" y="109"/>
                    </a:lnTo>
                    <a:cubicBezTo>
                      <a:pt x="340" y="124"/>
                      <a:pt x="334" y="139"/>
                      <a:pt x="331" y="141"/>
                    </a:cubicBezTo>
                    <a:lnTo>
                      <a:pt x="327" y="146"/>
                    </a:lnTo>
                    <a:lnTo>
                      <a:pt x="268" y="134"/>
                    </a:lnTo>
                    <a:cubicBezTo>
                      <a:pt x="236" y="127"/>
                      <a:pt x="194" y="120"/>
                      <a:pt x="176" y="118"/>
                    </a:cubicBezTo>
                    <a:lnTo>
                      <a:pt x="142" y="113"/>
                    </a:lnTo>
                    <a:lnTo>
                      <a:pt x="81" y="127"/>
                    </a:lnTo>
                    <a:lnTo>
                      <a:pt x="32" y="162"/>
                    </a:lnTo>
                    <a:lnTo>
                      <a:pt x="16" y="189"/>
                    </a:lnTo>
                    <a:lnTo>
                      <a:pt x="0" y="216"/>
                    </a:lnTo>
                    <a:lnTo>
                      <a:pt x="5" y="249"/>
                    </a:lnTo>
                    <a:lnTo>
                      <a:pt x="9" y="281"/>
                    </a:lnTo>
                    <a:lnTo>
                      <a:pt x="26" y="301"/>
                    </a:lnTo>
                    <a:cubicBezTo>
                      <a:pt x="35" y="313"/>
                      <a:pt x="56" y="330"/>
                      <a:pt x="72" y="340"/>
                    </a:cubicBezTo>
                    <a:lnTo>
                      <a:pt x="102" y="358"/>
                    </a:lnTo>
                    <a:lnTo>
                      <a:pt x="144" y="369"/>
                    </a:lnTo>
                    <a:cubicBezTo>
                      <a:pt x="167" y="376"/>
                      <a:pt x="207" y="385"/>
                      <a:pt x="232" y="391"/>
                    </a:cubicBezTo>
                    <a:lnTo>
                      <a:pt x="278" y="402"/>
                    </a:lnTo>
                    <a:lnTo>
                      <a:pt x="323" y="439"/>
                    </a:lnTo>
                    <a:lnTo>
                      <a:pt x="328" y="467"/>
                    </a:lnTo>
                    <a:lnTo>
                      <a:pt x="333" y="494"/>
                    </a:lnTo>
                    <a:lnTo>
                      <a:pt x="339" y="494"/>
                    </a:lnTo>
                  </a:path>
                </a:pathLst>
              </a:custGeom>
              <a:solidFill>
                <a:srgbClr val="91919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2" name="Freeform 32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1" cy="189"/>
              </a:xfrm>
              <a:custGeom>
                <a:avLst/>
                <a:gdLst>
                  <a:gd name="T0" fmla="*/ 347 w 1004"/>
                  <a:gd name="T1" fmla="*/ 498 h 499"/>
                  <a:gd name="T2" fmla="*/ 328 w 1004"/>
                  <a:gd name="T3" fmla="*/ 424 h 499"/>
                  <a:gd name="T4" fmla="*/ 286 w 1004"/>
                  <a:gd name="T5" fmla="*/ 386 h 499"/>
                  <a:gd name="T6" fmla="*/ 196 w 1004"/>
                  <a:gd name="T7" fmla="*/ 357 h 499"/>
                  <a:gd name="T8" fmla="*/ 100 w 1004"/>
                  <a:gd name="T9" fmla="*/ 326 h 499"/>
                  <a:gd name="T10" fmla="*/ 47 w 1004"/>
                  <a:gd name="T11" fmla="*/ 283 h 499"/>
                  <a:gd name="T12" fmla="*/ 31 w 1004"/>
                  <a:gd name="T13" fmla="*/ 248 h 499"/>
                  <a:gd name="T14" fmla="*/ 57 w 1004"/>
                  <a:gd name="T15" fmla="*/ 180 h 499"/>
                  <a:gd name="T16" fmla="*/ 117 w 1004"/>
                  <a:gd name="T17" fmla="*/ 160 h 499"/>
                  <a:gd name="T18" fmla="*/ 206 w 1004"/>
                  <a:gd name="T19" fmla="*/ 168 h 499"/>
                  <a:gd name="T20" fmla="*/ 329 w 1004"/>
                  <a:gd name="T21" fmla="*/ 202 h 499"/>
                  <a:gd name="T22" fmla="*/ 353 w 1004"/>
                  <a:gd name="T23" fmla="*/ 265 h 499"/>
                  <a:gd name="T24" fmla="*/ 376 w 1004"/>
                  <a:gd name="T25" fmla="*/ 297 h 499"/>
                  <a:gd name="T26" fmla="*/ 401 w 1004"/>
                  <a:gd name="T27" fmla="*/ 323 h 499"/>
                  <a:gd name="T28" fmla="*/ 449 w 1004"/>
                  <a:gd name="T29" fmla="*/ 414 h 499"/>
                  <a:gd name="T30" fmla="*/ 467 w 1004"/>
                  <a:gd name="T31" fmla="*/ 401 h 499"/>
                  <a:gd name="T32" fmla="*/ 496 w 1004"/>
                  <a:gd name="T33" fmla="*/ 419 h 499"/>
                  <a:gd name="T34" fmla="*/ 525 w 1004"/>
                  <a:gd name="T35" fmla="*/ 413 h 499"/>
                  <a:gd name="T36" fmla="*/ 499 w 1004"/>
                  <a:gd name="T37" fmla="*/ 388 h 499"/>
                  <a:gd name="T38" fmla="*/ 459 w 1004"/>
                  <a:gd name="T39" fmla="*/ 368 h 499"/>
                  <a:gd name="T40" fmla="*/ 451 w 1004"/>
                  <a:gd name="T41" fmla="*/ 347 h 499"/>
                  <a:gd name="T42" fmla="*/ 485 w 1004"/>
                  <a:gd name="T43" fmla="*/ 343 h 499"/>
                  <a:gd name="T44" fmla="*/ 559 w 1004"/>
                  <a:gd name="T45" fmla="*/ 356 h 499"/>
                  <a:gd name="T46" fmla="*/ 573 w 1004"/>
                  <a:gd name="T47" fmla="*/ 334 h 499"/>
                  <a:gd name="T48" fmla="*/ 654 w 1004"/>
                  <a:gd name="T49" fmla="*/ 368 h 499"/>
                  <a:gd name="T50" fmla="*/ 733 w 1004"/>
                  <a:gd name="T51" fmla="*/ 461 h 499"/>
                  <a:gd name="T52" fmla="*/ 769 w 1004"/>
                  <a:gd name="T53" fmla="*/ 474 h 499"/>
                  <a:gd name="T54" fmla="*/ 783 w 1004"/>
                  <a:gd name="T55" fmla="*/ 467 h 499"/>
                  <a:gd name="T56" fmla="*/ 774 w 1004"/>
                  <a:gd name="T57" fmla="*/ 448 h 499"/>
                  <a:gd name="T58" fmla="*/ 793 w 1004"/>
                  <a:gd name="T59" fmla="*/ 428 h 499"/>
                  <a:gd name="T60" fmla="*/ 758 w 1004"/>
                  <a:gd name="T61" fmla="*/ 408 h 499"/>
                  <a:gd name="T62" fmla="*/ 755 w 1004"/>
                  <a:gd name="T63" fmla="*/ 398 h 499"/>
                  <a:gd name="T64" fmla="*/ 808 w 1004"/>
                  <a:gd name="T65" fmla="*/ 401 h 499"/>
                  <a:gd name="T66" fmla="*/ 839 w 1004"/>
                  <a:gd name="T67" fmla="*/ 415 h 499"/>
                  <a:gd name="T68" fmla="*/ 861 w 1004"/>
                  <a:gd name="T69" fmla="*/ 407 h 499"/>
                  <a:gd name="T70" fmla="*/ 843 w 1004"/>
                  <a:gd name="T71" fmla="*/ 370 h 499"/>
                  <a:gd name="T72" fmla="*/ 815 w 1004"/>
                  <a:gd name="T73" fmla="*/ 321 h 499"/>
                  <a:gd name="T74" fmla="*/ 850 w 1004"/>
                  <a:gd name="T75" fmla="*/ 301 h 499"/>
                  <a:gd name="T76" fmla="*/ 972 w 1004"/>
                  <a:gd name="T77" fmla="*/ 289 h 499"/>
                  <a:gd name="T78" fmla="*/ 1003 w 1004"/>
                  <a:gd name="T79" fmla="*/ 261 h 499"/>
                  <a:gd name="T80" fmla="*/ 887 w 1004"/>
                  <a:gd name="T81" fmla="*/ 166 h 499"/>
                  <a:gd name="T82" fmla="*/ 896 w 1004"/>
                  <a:gd name="T83" fmla="*/ 120 h 499"/>
                  <a:gd name="T84" fmla="*/ 876 w 1004"/>
                  <a:gd name="T85" fmla="*/ 100 h 499"/>
                  <a:gd name="T86" fmla="*/ 828 w 1004"/>
                  <a:gd name="T87" fmla="*/ 126 h 499"/>
                  <a:gd name="T88" fmla="*/ 777 w 1004"/>
                  <a:gd name="T89" fmla="*/ 117 h 499"/>
                  <a:gd name="T90" fmla="*/ 710 w 1004"/>
                  <a:gd name="T91" fmla="*/ 81 h 499"/>
                  <a:gd name="T92" fmla="*/ 618 w 1004"/>
                  <a:gd name="T93" fmla="*/ 21 h 499"/>
                  <a:gd name="T94" fmla="*/ 485 w 1004"/>
                  <a:gd name="T95" fmla="*/ 0 h 499"/>
                  <a:gd name="T96" fmla="*/ 411 w 1004"/>
                  <a:gd name="T97" fmla="*/ 32 h 499"/>
                  <a:gd name="T98" fmla="*/ 346 w 1004"/>
                  <a:gd name="T99" fmla="*/ 91 h 499"/>
                  <a:gd name="T100" fmla="*/ 336 w 1004"/>
                  <a:gd name="T101" fmla="*/ 147 h 499"/>
                  <a:gd name="T102" fmla="*/ 274 w 1004"/>
                  <a:gd name="T103" fmla="*/ 137 h 499"/>
                  <a:gd name="T104" fmla="*/ 141 w 1004"/>
                  <a:gd name="T105" fmla="*/ 114 h 499"/>
                  <a:gd name="T106" fmla="*/ 66 w 1004"/>
                  <a:gd name="T107" fmla="*/ 133 h 499"/>
                  <a:gd name="T108" fmla="*/ 13 w 1004"/>
                  <a:gd name="T109" fmla="*/ 192 h 499"/>
                  <a:gd name="T110" fmla="*/ 0 w 1004"/>
                  <a:gd name="T111" fmla="*/ 229 h 499"/>
                  <a:gd name="T112" fmla="*/ 17 w 1004"/>
                  <a:gd name="T113" fmla="*/ 295 h 499"/>
                  <a:gd name="T114" fmla="*/ 77 w 1004"/>
                  <a:gd name="T115" fmla="*/ 346 h 499"/>
                  <a:gd name="T116" fmla="*/ 212 w 1004"/>
                  <a:gd name="T117" fmla="*/ 387 h 499"/>
                  <a:gd name="T118" fmla="*/ 314 w 1004"/>
                  <a:gd name="T119" fmla="*/ 430 h 499"/>
                  <a:gd name="T120" fmla="*/ 339 w 1004"/>
                  <a:gd name="T121" fmla="*/ 491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04" h="499">
                    <a:moveTo>
                      <a:pt x="339" y="491"/>
                    </a:moveTo>
                    <a:lnTo>
                      <a:pt x="347" y="498"/>
                    </a:lnTo>
                    <a:lnTo>
                      <a:pt x="343" y="470"/>
                    </a:lnTo>
                    <a:cubicBezTo>
                      <a:pt x="340" y="455"/>
                      <a:pt x="334" y="434"/>
                      <a:pt x="328" y="424"/>
                    </a:cubicBezTo>
                    <a:lnTo>
                      <a:pt x="317" y="405"/>
                    </a:lnTo>
                    <a:lnTo>
                      <a:pt x="286" y="386"/>
                    </a:lnTo>
                    <a:lnTo>
                      <a:pt x="255" y="367"/>
                    </a:lnTo>
                    <a:lnTo>
                      <a:pt x="196" y="357"/>
                    </a:lnTo>
                    <a:lnTo>
                      <a:pt x="138" y="347"/>
                    </a:lnTo>
                    <a:lnTo>
                      <a:pt x="100" y="326"/>
                    </a:lnTo>
                    <a:lnTo>
                      <a:pt x="62" y="305"/>
                    </a:lnTo>
                    <a:lnTo>
                      <a:pt x="47" y="283"/>
                    </a:lnTo>
                    <a:lnTo>
                      <a:pt x="31" y="262"/>
                    </a:lnTo>
                    <a:lnTo>
                      <a:pt x="31" y="248"/>
                    </a:lnTo>
                    <a:cubicBezTo>
                      <a:pt x="31" y="240"/>
                      <a:pt x="37" y="222"/>
                      <a:pt x="44" y="207"/>
                    </a:cubicBezTo>
                    <a:lnTo>
                      <a:pt x="57" y="180"/>
                    </a:lnTo>
                    <a:lnTo>
                      <a:pt x="73" y="172"/>
                    </a:lnTo>
                    <a:cubicBezTo>
                      <a:pt x="82" y="168"/>
                      <a:pt x="102" y="162"/>
                      <a:pt x="117" y="160"/>
                    </a:cubicBezTo>
                    <a:lnTo>
                      <a:pt x="143" y="154"/>
                    </a:lnTo>
                    <a:lnTo>
                      <a:pt x="206" y="168"/>
                    </a:lnTo>
                    <a:cubicBezTo>
                      <a:pt x="240" y="175"/>
                      <a:pt x="282" y="185"/>
                      <a:pt x="299" y="191"/>
                    </a:cubicBezTo>
                    <a:lnTo>
                      <a:pt x="329" y="202"/>
                    </a:lnTo>
                    <a:lnTo>
                      <a:pt x="329" y="242"/>
                    </a:lnTo>
                    <a:lnTo>
                      <a:pt x="353" y="265"/>
                    </a:lnTo>
                    <a:lnTo>
                      <a:pt x="376" y="288"/>
                    </a:lnTo>
                    <a:lnTo>
                      <a:pt x="376" y="297"/>
                    </a:lnTo>
                    <a:cubicBezTo>
                      <a:pt x="376" y="302"/>
                      <a:pt x="382" y="309"/>
                      <a:pt x="388" y="314"/>
                    </a:cubicBezTo>
                    <a:lnTo>
                      <a:pt x="401" y="323"/>
                    </a:lnTo>
                    <a:lnTo>
                      <a:pt x="392" y="352"/>
                    </a:lnTo>
                    <a:lnTo>
                      <a:pt x="449" y="414"/>
                    </a:lnTo>
                    <a:lnTo>
                      <a:pt x="458" y="408"/>
                    </a:lnTo>
                    <a:lnTo>
                      <a:pt x="467" y="401"/>
                    </a:lnTo>
                    <a:lnTo>
                      <a:pt x="482" y="410"/>
                    </a:lnTo>
                    <a:lnTo>
                      <a:pt x="496" y="419"/>
                    </a:lnTo>
                    <a:lnTo>
                      <a:pt x="511" y="416"/>
                    </a:lnTo>
                    <a:lnTo>
                      <a:pt x="525" y="413"/>
                    </a:lnTo>
                    <a:lnTo>
                      <a:pt x="525" y="395"/>
                    </a:lnTo>
                    <a:lnTo>
                      <a:pt x="499" y="388"/>
                    </a:lnTo>
                    <a:lnTo>
                      <a:pt x="472" y="380"/>
                    </a:lnTo>
                    <a:lnTo>
                      <a:pt x="459" y="368"/>
                    </a:lnTo>
                    <a:lnTo>
                      <a:pt x="445" y="355"/>
                    </a:lnTo>
                    <a:lnTo>
                      <a:pt x="451" y="347"/>
                    </a:lnTo>
                    <a:lnTo>
                      <a:pt x="456" y="340"/>
                    </a:lnTo>
                    <a:lnTo>
                      <a:pt x="485" y="343"/>
                    </a:lnTo>
                    <a:cubicBezTo>
                      <a:pt x="500" y="345"/>
                      <a:pt x="524" y="349"/>
                      <a:pt x="536" y="351"/>
                    </a:cubicBezTo>
                    <a:lnTo>
                      <a:pt x="559" y="356"/>
                    </a:lnTo>
                    <a:lnTo>
                      <a:pt x="566" y="345"/>
                    </a:lnTo>
                    <a:lnTo>
                      <a:pt x="573" y="334"/>
                    </a:lnTo>
                    <a:lnTo>
                      <a:pt x="612" y="334"/>
                    </a:lnTo>
                    <a:lnTo>
                      <a:pt x="654" y="368"/>
                    </a:lnTo>
                    <a:lnTo>
                      <a:pt x="696" y="401"/>
                    </a:lnTo>
                    <a:lnTo>
                      <a:pt x="733" y="461"/>
                    </a:lnTo>
                    <a:lnTo>
                      <a:pt x="759" y="461"/>
                    </a:lnTo>
                    <a:lnTo>
                      <a:pt x="769" y="474"/>
                    </a:lnTo>
                    <a:lnTo>
                      <a:pt x="776" y="471"/>
                    </a:lnTo>
                    <a:lnTo>
                      <a:pt x="783" y="467"/>
                    </a:lnTo>
                    <a:lnTo>
                      <a:pt x="779" y="457"/>
                    </a:lnTo>
                    <a:lnTo>
                      <a:pt x="774" y="448"/>
                    </a:lnTo>
                    <a:lnTo>
                      <a:pt x="784" y="438"/>
                    </a:lnTo>
                    <a:lnTo>
                      <a:pt x="793" y="428"/>
                    </a:lnTo>
                    <a:lnTo>
                      <a:pt x="788" y="421"/>
                    </a:lnTo>
                    <a:cubicBezTo>
                      <a:pt x="785" y="417"/>
                      <a:pt x="772" y="412"/>
                      <a:pt x="758" y="408"/>
                    </a:cubicBezTo>
                    <a:lnTo>
                      <a:pt x="733" y="403"/>
                    </a:lnTo>
                    <a:lnTo>
                      <a:pt x="755" y="398"/>
                    </a:lnTo>
                    <a:lnTo>
                      <a:pt x="777" y="392"/>
                    </a:lnTo>
                    <a:lnTo>
                      <a:pt x="808" y="401"/>
                    </a:lnTo>
                    <a:lnTo>
                      <a:pt x="839" y="410"/>
                    </a:lnTo>
                    <a:lnTo>
                      <a:pt x="839" y="415"/>
                    </a:lnTo>
                    <a:cubicBezTo>
                      <a:pt x="839" y="418"/>
                      <a:pt x="841" y="421"/>
                      <a:pt x="845" y="421"/>
                    </a:cubicBezTo>
                    <a:cubicBezTo>
                      <a:pt x="848" y="421"/>
                      <a:pt x="855" y="414"/>
                      <a:pt x="861" y="407"/>
                    </a:cubicBezTo>
                    <a:lnTo>
                      <a:pt x="871" y="392"/>
                    </a:lnTo>
                    <a:lnTo>
                      <a:pt x="843" y="370"/>
                    </a:lnTo>
                    <a:lnTo>
                      <a:pt x="815" y="348"/>
                    </a:lnTo>
                    <a:lnTo>
                      <a:pt x="815" y="321"/>
                    </a:lnTo>
                    <a:lnTo>
                      <a:pt x="833" y="311"/>
                    </a:lnTo>
                    <a:lnTo>
                      <a:pt x="850" y="301"/>
                    </a:lnTo>
                    <a:lnTo>
                      <a:pt x="950" y="301"/>
                    </a:lnTo>
                    <a:lnTo>
                      <a:pt x="972" y="289"/>
                    </a:lnTo>
                    <a:cubicBezTo>
                      <a:pt x="985" y="283"/>
                      <a:pt x="997" y="274"/>
                      <a:pt x="999" y="269"/>
                    </a:cubicBezTo>
                    <a:lnTo>
                      <a:pt x="1003" y="261"/>
                    </a:lnTo>
                    <a:lnTo>
                      <a:pt x="939" y="192"/>
                    </a:lnTo>
                    <a:lnTo>
                      <a:pt x="887" y="166"/>
                    </a:lnTo>
                    <a:lnTo>
                      <a:pt x="891" y="143"/>
                    </a:lnTo>
                    <a:lnTo>
                      <a:pt x="896" y="120"/>
                    </a:lnTo>
                    <a:lnTo>
                      <a:pt x="886" y="110"/>
                    </a:lnTo>
                    <a:lnTo>
                      <a:pt x="876" y="100"/>
                    </a:lnTo>
                    <a:lnTo>
                      <a:pt x="847" y="100"/>
                    </a:lnTo>
                    <a:lnTo>
                      <a:pt x="828" y="126"/>
                    </a:lnTo>
                    <a:lnTo>
                      <a:pt x="798" y="113"/>
                    </a:lnTo>
                    <a:lnTo>
                      <a:pt x="777" y="117"/>
                    </a:lnTo>
                    <a:lnTo>
                      <a:pt x="755" y="121"/>
                    </a:lnTo>
                    <a:lnTo>
                      <a:pt x="710" y="81"/>
                    </a:lnTo>
                    <a:lnTo>
                      <a:pt x="666" y="42"/>
                    </a:lnTo>
                    <a:lnTo>
                      <a:pt x="618" y="21"/>
                    </a:lnTo>
                    <a:lnTo>
                      <a:pt x="570" y="0"/>
                    </a:lnTo>
                    <a:lnTo>
                      <a:pt x="485" y="0"/>
                    </a:lnTo>
                    <a:lnTo>
                      <a:pt x="448" y="16"/>
                    </a:lnTo>
                    <a:lnTo>
                      <a:pt x="411" y="32"/>
                    </a:lnTo>
                    <a:lnTo>
                      <a:pt x="379" y="62"/>
                    </a:lnTo>
                    <a:lnTo>
                      <a:pt x="346" y="91"/>
                    </a:lnTo>
                    <a:lnTo>
                      <a:pt x="341" y="119"/>
                    </a:lnTo>
                    <a:lnTo>
                      <a:pt x="336" y="147"/>
                    </a:lnTo>
                    <a:lnTo>
                      <a:pt x="326" y="147"/>
                    </a:lnTo>
                    <a:cubicBezTo>
                      <a:pt x="321" y="147"/>
                      <a:pt x="298" y="142"/>
                      <a:pt x="274" y="137"/>
                    </a:cubicBezTo>
                    <a:cubicBezTo>
                      <a:pt x="250" y="131"/>
                      <a:pt x="211" y="124"/>
                      <a:pt x="186" y="120"/>
                    </a:cubicBezTo>
                    <a:lnTo>
                      <a:pt x="141" y="114"/>
                    </a:lnTo>
                    <a:lnTo>
                      <a:pt x="103" y="124"/>
                    </a:lnTo>
                    <a:lnTo>
                      <a:pt x="66" y="133"/>
                    </a:lnTo>
                    <a:lnTo>
                      <a:pt x="45" y="152"/>
                    </a:lnTo>
                    <a:cubicBezTo>
                      <a:pt x="34" y="162"/>
                      <a:pt x="20" y="180"/>
                      <a:pt x="13" y="192"/>
                    </a:cubicBezTo>
                    <a:lnTo>
                      <a:pt x="0" y="213"/>
                    </a:lnTo>
                    <a:lnTo>
                      <a:pt x="0" y="229"/>
                    </a:lnTo>
                    <a:cubicBezTo>
                      <a:pt x="0" y="237"/>
                      <a:pt x="4" y="255"/>
                      <a:pt x="8" y="269"/>
                    </a:cubicBezTo>
                    <a:lnTo>
                      <a:pt x="17" y="295"/>
                    </a:lnTo>
                    <a:lnTo>
                      <a:pt x="47" y="321"/>
                    </a:lnTo>
                    <a:lnTo>
                      <a:pt x="77" y="346"/>
                    </a:lnTo>
                    <a:lnTo>
                      <a:pt x="112" y="360"/>
                    </a:lnTo>
                    <a:cubicBezTo>
                      <a:pt x="132" y="367"/>
                      <a:pt x="177" y="379"/>
                      <a:pt x="212" y="387"/>
                    </a:cubicBezTo>
                    <a:lnTo>
                      <a:pt x="277" y="401"/>
                    </a:lnTo>
                    <a:lnTo>
                      <a:pt x="314" y="430"/>
                    </a:lnTo>
                    <a:lnTo>
                      <a:pt x="323" y="457"/>
                    </a:lnTo>
                    <a:cubicBezTo>
                      <a:pt x="328" y="472"/>
                      <a:pt x="335" y="487"/>
                      <a:pt x="339" y="491"/>
                    </a:cubicBezTo>
                  </a:path>
                </a:pathLst>
              </a:custGeom>
              <a:solidFill>
                <a:srgbClr val="70707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3" name="Freeform 33"/>
              <p:cNvSpPr>
                <a:spLocks noChangeArrowheads="1"/>
              </p:cNvSpPr>
              <p:nvPr/>
            </p:nvSpPr>
            <p:spPr bwMode="auto">
              <a:xfrm>
                <a:off x="182" y="1065"/>
                <a:ext cx="380" cy="187"/>
              </a:xfrm>
              <a:custGeom>
                <a:avLst/>
                <a:gdLst>
                  <a:gd name="T0" fmla="*/ 346 w 1000"/>
                  <a:gd name="T1" fmla="*/ 495 h 496"/>
                  <a:gd name="T2" fmla="*/ 337 w 1000"/>
                  <a:gd name="T3" fmla="*/ 444 h 496"/>
                  <a:gd name="T4" fmla="*/ 299 w 1000"/>
                  <a:gd name="T5" fmla="*/ 394 h 496"/>
                  <a:gd name="T6" fmla="*/ 224 w 1000"/>
                  <a:gd name="T7" fmla="*/ 365 h 496"/>
                  <a:gd name="T8" fmla="*/ 101 w 1000"/>
                  <a:gd name="T9" fmla="*/ 327 h 496"/>
                  <a:gd name="T10" fmla="*/ 48 w 1000"/>
                  <a:gd name="T11" fmla="*/ 286 h 496"/>
                  <a:gd name="T12" fmla="*/ 32 w 1000"/>
                  <a:gd name="T13" fmla="*/ 227 h 496"/>
                  <a:gd name="T14" fmla="*/ 64 w 1000"/>
                  <a:gd name="T15" fmla="*/ 174 h 496"/>
                  <a:gd name="T16" fmla="*/ 116 w 1000"/>
                  <a:gd name="T17" fmla="*/ 158 h 496"/>
                  <a:gd name="T18" fmla="*/ 205 w 1000"/>
                  <a:gd name="T19" fmla="*/ 167 h 496"/>
                  <a:gd name="T20" fmla="*/ 330 w 1000"/>
                  <a:gd name="T21" fmla="*/ 202 h 496"/>
                  <a:gd name="T22" fmla="*/ 352 w 1000"/>
                  <a:gd name="T23" fmla="*/ 263 h 496"/>
                  <a:gd name="T24" fmla="*/ 407 w 1000"/>
                  <a:gd name="T25" fmla="*/ 332 h 496"/>
                  <a:gd name="T26" fmla="*/ 422 w 1000"/>
                  <a:gd name="T27" fmla="*/ 382 h 496"/>
                  <a:gd name="T28" fmla="*/ 461 w 1000"/>
                  <a:gd name="T29" fmla="*/ 399 h 496"/>
                  <a:gd name="T30" fmla="*/ 510 w 1000"/>
                  <a:gd name="T31" fmla="*/ 414 h 496"/>
                  <a:gd name="T32" fmla="*/ 526 w 1000"/>
                  <a:gd name="T33" fmla="*/ 408 h 496"/>
                  <a:gd name="T34" fmla="*/ 487 w 1000"/>
                  <a:gd name="T35" fmla="*/ 385 h 496"/>
                  <a:gd name="T36" fmla="*/ 457 w 1000"/>
                  <a:gd name="T37" fmla="*/ 367 h 496"/>
                  <a:gd name="T38" fmla="*/ 462 w 1000"/>
                  <a:gd name="T39" fmla="*/ 339 h 496"/>
                  <a:gd name="T40" fmla="*/ 544 w 1000"/>
                  <a:gd name="T41" fmla="*/ 351 h 496"/>
                  <a:gd name="T42" fmla="*/ 565 w 1000"/>
                  <a:gd name="T43" fmla="*/ 334 h 496"/>
                  <a:gd name="T44" fmla="*/ 661 w 1000"/>
                  <a:gd name="T45" fmla="*/ 372 h 496"/>
                  <a:gd name="T46" fmla="*/ 717 w 1000"/>
                  <a:gd name="T47" fmla="*/ 432 h 496"/>
                  <a:gd name="T48" fmla="*/ 754 w 1000"/>
                  <a:gd name="T49" fmla="*/ 464 h 496"/>
                  <a:gd name="T50" fmla="*/ 774 w 1000"/>
                  <a:gd name="T51" fmla="*/ 454 h 496"/>
                  <a:gd name="T52" fmla="*/ 779 w 1000"/>
                  <a:gd name="T53" fmla="*/ 436 h 496"/>
                  <a:gd name="T54" fmla="*/ 789 w 1000"/>
                  <a:gd name="T55" fmla="*/ 419 h 496"/>
                  <a:gd name="T56" fmla="*/ 734 w 1000"/>
                  <a:gd name="T57" fmla="*/ 402 h 496"/>
                  <a:gd name="T58" fmla="*/ 762 w 1000"/>
                  <a:gd name="T59" fmla="*/ 393 h 496"/>
                  <a:gd name="T60" fmla="*/ 837 w 1000"/>
                  <a:gd name="T61" fmla="*/ 408 h 496"/>
                  <a:gd name="T62" fmla="*/ 855 w 1000"/>
                  <a:gd name="T63" fmla="*/ 411 h 496"/>
                  <a:gd name="T64" fmla="*/ 863 w 1000"/>
                  <a:gd name="T65" fmla="*/ 381 h 496"/>
                  <a:gd name="T66" fmla="*/ 821 w 1000"/>
                  <a:gd name="T67" fmla="*/ 352 h 496"/>
                  <a:gd name="T68" fmla="*/ 823 w 1000"/>
                  <a:gd name="T69" fmla="*/ 320 h 496"/>
                  <a:gd name="T70" fmla="*/ 966 w 1000"/>
                  <a:gd name="T71" fmla="*/ 296 h 496"/>
                  <a:gd name="T72" fmla="*/ 999 w 1000"/>
                  <a:gd name="T73" fmla="*/ 268 h 496"/>
                  <a:gd name="T74" fmla="*/ 957 w 1000"/>
                  <a:gd name="T75" fmla="*/ 211 h 496"/>
                  <a:gd name="T76" fmla="*/ 909 w 1000"/>
                  <a:gd name="T77" fmla="*/ 176 h 496"/>
                  <a:gd name="T78" fmla="*/ 891 w 1000"/>
                  <a:gd name="T79" fmla="*/ 140 h 496"/>
                  <a:gd name="T80" fmla="*/ 854 w 1000"/>
                  <a:gd name="T81" fmla="*/ 97 h 496"/>
                  <a:gd name="T82" fmla="*/ 814 w 1000"/>
                  <a:gd name="T83" fmla="*/ 121 h 496"/>
                  <a:gd name="T84" fmla="*/ 778 w 1000"/>
                  <a:gd name="T85" fmla="*/ 118 h 496"/>
                  <a:gd name="T86" fmla="*/ 705 w 1000"/>
                  <a:gd name="T87" fmla="*/ 80 h 496"/>
                  <a:gd name="T88" fmla="*/ 562 w 1000"/>
                  <a:gd name="T89" fmla="*/ 0 h 496"/>
                  <a:gd name="T90" fmla="*/ 409 w 1000"/>
                  <a:gd name="T91" fmla="*/ 34 h 496"/>
                  <a:gd name="T92" fmla="*/ 348 w 1000"/>
                  <a:gd name="T93" fmla="*/ 93 h 496"/>
                  <a:gd name="T94" fmla="*/ 327 w 1000"/>
                  <a:gd name="T95" fmla="*/ 147 h 496"/>
                  <a:gd name="T96" fmla="*/ 185 w 1000"/>
                  <a:gd name="T97" fmla="*/ 119 h 496"/>
                  <a:gd name="T98" fmla="*/ 89 w 1000"/>
                  <a:gd name="T99" fmla="*/ 125 h 496"/>
                  <a:gd name="T100" fmla="*/ 34 w 1000"/>
                  <a:gd name="T101" fmla="*/ 161 h 496"/>
                  <a:gd name="T102" fmla="*/ 10 w 1000"/>
                  <a:gd name="T103" fmla="*/ 280 h 496"/>
                  <a:gd name="T104" fmla="*/ 64 w 1000"/>
                  <a:gd name="T105" fmla="*/ 333 h 496"/>
                  <a:gd name="T106" fmla="*/ 200 w 1000"/>
                  <a:gd name="T107" fmla="*/ 382 h 496"/>
                  <a:gd name="T108" fmla="*/ 281 w 1000"/>
                  <a:gd name="T109" fmla="*/ 405 h 496"/>
                  <a:gd name="T110" fmla="*/ 330 w 1000"/>
                  <a:gd name="T111" fmla="*/ 458 h 496"/>
                  <a:gd name="T112" fmla="*/ 330 w 1000"/>
                  <a:gd name="T113" fmla="*/ 48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00" h="496">
                    <a:moveTo>
                      <a:pt x="338" y="491"/>
                    </a:moveTo>
                    <a:lnTo>
                      <a:pt x="346" y="495"/>
                    </a:lnTo>
                    <a:lnTo>
                      <a:pt x="346" y="484"/>
                    </a:lnTo>
                    <a:cubicBezTo>
                      <a:pt x="346" y="479"/>
                      <a:pt x="342" y="460"/>
                      <a:pt x="337" y="444"/>
                    </a:cubicBezTo>
                    <a:lnTo>
                      <a:pt x="328" y="414"/>
                    </a:lnTo>
                    <a:lnTo>
                      <a:pt x="299" y="394"/>
                    </a:lnTo>
                    <a:lnTo>
                      <a:pt x="270" y="375"/>
                    </a:lnTo>
                    <a:lnTo>
                      <a:pt x="224" y="365"/>
                    </a:lnTo>
                    <a:cubicBezTo>
                      <a:pt x="198" y="359"/>
                      <a:pt x="168" y="353"/>
                      <a:pt x="157" y="351"/>
                    </a:cubicBezTo>
                    <a:cubicBezTo>
                      <a:pt x="147" y="349"/>
                      <a:pt x="121" y="338"/>
                      <a:pt x="101" y="327"/>
                    </a:cubicBezTo>
                    <a:lnTo>
                      <a:pt x="63" y="307"/>
                    </a:lnTo>
                    <a:lnTo>
                      <a:pt x="48" y="286"/>
                    </a:lnTo>
                    <a:lnTo>
                      <a:pt x="32" y="264"/>
                    </a:lnTo>
                    <a:lnTo>
                      <a:pt x="32" y="227"/>
                    </a:lnTo>
                    <a:lnTo>
                      <a:pt x="48" y="200"/>
                    </a:lnTo>
                    <a:lnTo>
                      <a:pt x="64" y="174"/>
                    </a:lnTo>
                    <a:lnTo>
                      <a:pt x="77" y="168"/>
                    </a:lnTo>
                    <a:cubicBezTo>
                      <a:pt x="85" y="165"/>
                      <a:pt x="103" y="160"/>
                      <a:pt x="116" y="158"/>
                    </a:cubicBezTo>
                    <a:lnTo>
                      <a:pt x="142" y="154"/>
                    </a:lnTo>
                    <a:lnTo>
                      <a:pt x="205" y="167"/>
                    </a:lnTo>
                    <a:cubicBezTo>
                      <a:pt x="241" y="175"/>
                      <a:pt x="283" y="185"/>
                      <a:pt x="300" y="191"/>
                    </a:cubicBezTo>
                    <a:lnTo>
                      <a:pt x="330" y="202"/>
                    </a:lnTo>
                    <a:lnTo>
                      <a:pt x="330" y="239"/>
                    </a:lnTo>
                    <a:lnTo>
                      <a:pt x="352" y="263"/>
                    </a:lnTo>
                    <a:cubicBezTo>
                      <a:pt x="364" y="276"/>
                      <a:pt x="381" y="297"/>
                      <a:pt x="390" y="310"/>
                    </a:cubicBezTo>
                    <a:lnTo>
                      <a:pt x="407" y="332"/>
                    </a:lnTo>
                    <a:lnTo>
                      <a:pt x="394" y="349"/>
                    </a:lnTo>
                    <a:lnTo>
                      <a:pt x="422" y="382"/>
                    </a:lnTo>
                    <a:lnTo>
                      <a:pt x="450" y="415"/>
                    </a:lnTo>
                    <a:lnTo>
                      <a:pt x="461" y="399"/>
                    </a:lnTo>
                    <a:lnTo>
                      <a:pt x="477" y="407"/>
                    </a:lnTo>
                    <a:cubicBezTo>
                      <a:pt x="486" y="411"/>
                      <a:pt x="501" y="414"/>
                      <a:pt x="510" y="414"/>
                    </a:cubicBezTo>
                    <a:lnTo>
                      <a:pt x="526" y="414"/>
                    </a:lnTo>
                    <a:lnTo>
                      <a:pt x="526" y="408"/>
                    </a:lnTo>
                    <a:cubicBezTo>
                      <a:pt x="526" y="405"/>
                      <a:pt x="522" y="399"/>
                      <a:pt x="516" y="396"/>
                    </a:cubicBezTo>
                    <a:cubicBezTo>
                      <a:pt x="511" y="392"/>
                      <a:pt x="498" y="388"/>
                      <a:pt x="487" y="385"/>
                    </a:cubicBezTo>
                    <a:lnTo>
                      <a:pt x="467" y="381"/>
                    </a:lnTo>
                    <a:lnTo>
                      <a:pt x="457" y="367"/>
                    </a:lnTo>
                    <a:lnTo>
                      <a:pt x="446" y="353"/>
                    </a:lnTo>
                    <a:lnTo>
                      <a:pt x="462" y="339"/>
                    </a:lnTo>
                    <a:lnTo>
                      <a:pt x="492" y="343"/>
                    </a:lnTo>
                    <a:cubicBezTo>
                      <a:pt x="508" y="345"/>
                      <a:pt x="532" y="349"/>
                      <a:pt x="544" y="351"/>
                    </a:cubicBezTo>
                    <a:lnTo>
                      <a:pt x="565" y="356"/>
                    </a:lnTo>
                    <a:lnTo>
                      <a:pt x="565" y="334"/>
                    </a:lnTo>
                    <a:lnTo>
                      <a:pt x="617" y="334"/>
                    </a:lnTo>
                    <a:lnTo>
                      <a:pt x="661" y="372"/>
                    </a:lnTo>
                    <a:lnTo>
                      <a:pt x="705" y="411"/>
                    </a:lnTo>
                    <a:lnTo>
                      <a:pt x="717" y="432"/>
                    </a:lnTo>
                    <a:lnTo>
                      <a:pt x="730" y="453"/>
                    </a:lnTo>
                    <a:lnTo>
                      <a:pt x="754" y="464"/>
                    </a:lnTo>
                    <a:lnTo>
                      <a:pt x="779" y="474"/>
                    </a:lnTo>
                    <a:lnTo>
                      <a:pt x="774" y="454"/>
                    </a:lnTo>
                    <a:lnTo>
                      <a:pt x="769" y="434"/>
                    </a:lnTo>
                    <a:lnTo>
                      <a:pt x="779" y="436"/>
                    </a:lnTo>
                    <a:lnTo>
                      <a:pt x="789" y="438"/>
                    </a:lnTo>
                    <a:lnTo>
                      <a:pt x="789" y="419"/>
                    </a:lnTo>
                    <a:lnTo>
                      <a:pt x="761" y="411"/>
                    </a:lnTo>
                    <a:lnTo>
                      <a:pt x="734" y="402"/>
                    </a:lnTo>
                    <a:lnTo>
                      <a:pt x="748" y="398"/>
                    </a:lnTo>
                    <a:lnTo>
                      <a:pt x="762" y="393"/>
                    </a:lnTo>
                    <a:lnTo>
                      <a:pt x="794" y="397"/>
                    </a:lnTo>
                    <a:cubicBezTo>
                      <a:pt x="813" y="399"/>
                      <a:pt x="832" y="405"/>
                      <a:pt x="837" y="408"/>
                    </a:cubicBezTo>
                    <a:lnTo>
                      <a:pt x="847" y="415"/>
                    </a:lnTo>
                    <a:lnTo>
                      <a:pt x="855" y="411"/>
                    </a:lnTo>
                    <a:lnTo>
                      <a:pt x="863" y="407"/>
                    </a:lnTo>
                    <a:lnTo>
                      <a:pt x="863" y="381"/>
                    </a:lnTo>
                    <a:lnTo>
                      <a:pt x="849" y="375"/>
                    </a:lnTo>
                    <a:cubicBezTo>
                      <a:pt x="841" y="371"/>
                      <a:pt x="828" y="361"/>
                      <a:pt x="821" y="352"/>
                    </a:cubicBezTo>
                    <a:lnTo>
                      <a:pt x="809" y="335"/>
                    </a:lnTo>
                    <a:lnTo>
                      <a:pt x="823" y="320"/>
                    </a:lnTo>
                    <a:lnTo>
                      <a:pt x="838" y="304"/>
                    </a:lnTo>
                    <a:lnTo>
                      <a:pt x="966" y="296"/>
                    </a:lnTo>
                    <a:lnTo>
                      <a:pt x="982" y="282"/>
                    </a:lnTo>
                    <a:lnTo>
                      <a:pt x="999" y="268"/>
                    </a:lnTo>
                    <a:lnTo>
                      <a:pt x="991" y="252"/>
                    </a:lnTo>
                    <a:cubicBezTo>
                      <a:pt x="986" y="243"/>
                      <a:pt x="971" y="225"/>
                      <a:pt x="957" y="211"/>
                    </a:cubicBezTo>
                    <a:lnTo>
                      <a:pt x="931" y="186"/>
                    </a:lnTo>
                    <a:lnTo>
                      <a:pt x="909" y="176"/>
                    </a:lnTo>
                    <a:lnTo>
                      <a:pt x="887" y="167"/>
                    </a:lnTo>
                    <a:lnTo>
                      <a:pt x="891" y="140"/>
                    </a:lnTo>
                    <a:lnTo>
                      <a:pt x="896" y="114"/>
                    </a:lnTo>
                    <a:lnTo>
                      <a:pt x="854" y="97"/>
                    </a:lnTo>
                    <a:lnTo>
                      <a:pt x="826" y="129"/>
                    </a:lnTo>
                    <a:lnTo>
                      <a:pt x="814" y="121"/>
                    </a:lnTo>
                    <a:lnTo>
                      <a:pt x="803" y="113"/>
                    </a:lnTo>
                    <a:lnTo>
                      <a:pt x="778" y="118"/>
                    </a:lnTo>
                    <a:lnTo>
                      <a:pt x="754" y="122"/>
                    </a:lnTo>
                    <a:lnTo>
                      <a:pt x="705" y="80"/>
                    </a:lnTo>
                    <a:lnTo>
                      <a:pt x="656" y="38"/>
                    </a:lnTo>
                    <a:lnTo>
                      <a:pt x="562" y="0"/>
                    </a:lnTo>
                    <a:lnTo>
                      <a:pt x="490" y="0"/>
                    </a:lnTo>
                    <a:lnTo>
                      <a:pt x="409" y="34"/>
                    </a:lnTo>
                    <a:lnTo>
                      <a:pt x="378" y="64"/>
                    </a:lnTo>
                    <a:lnTo>
                      <a:pt x="348" y="93"/>
                    </a:lnTo>
                    <a:lnTo>
                      <a:pt x="338" y="147"/>
                    </a:lnTo>
                    <a:lnTo>
                      <a:pt x="327" y="147"/>
                    </a:lnTo>
                    <a:cubicBezTo>
                      <a:pt x="321" y="147"/>
                      <a:pt x="287" y="140"/>
                      <a:pt x="251" y="133"/>
                    </a:cubicBezTo>
                    <a:lnTo>
                      <a:pt x="185" y="119"/>
                    </a:lnTo>
                    <a:lnTo>
                      <a:pt x="137" y="122"/>
                    </a:lnTo>
                    <a:lnTo>
                      <a:pt x="89" y="125"/>
                    </a:lnTo>
                    <a:lnTo>
                      <a:pt x="61" y="143"/>
                    </a:lnTo>
                    <a:lnTo>
                      <a:pt x="34" y="161"/>
                    </a:lnTo>
                    <a:lnTo>
                      <a:pt x="0" y="222"/>
                    </a:lnTo>
                    <a:lnTo>
                      <a:pt x="10" y="280"/>
                    </a:lnTo>
                    <a:lnTo>
                      <a:pt x="28" y="300"/>
                    </a:lnTo>
                    <a:cubicBezTo>
                      <a:pt x="38" y="311"/>
                      <a:pt x="54" y="326"/>
                      <a:pt x="64" y="333"/>
                    </a:cubicBezTo>
                    <a:cubicBezTo>
                      <a:pt x="75" y="340"/>
                      <a:pt x="95" y="351"/>
                      <a:pt x="110" y="357"/>
                    </a:cubicBezTo>
                    <a:cubicBezTo>
                      <a:pt x="125" y="364"/>
                      <a:pt x="165" y="375"/>
                      <a:pt x="200" y="382"/>
                    </a:cubicBezTo>
                    <a:lnTo>
                      <a:pt x="263" y="395"/>
                    </a:lnTo>
                    <a:lnTo>
                      <a:pt x="281" y="405"/>
                    </a:lnTo>
                    <a:cubicBezTo>
                      <a:pt x="291" y="410"/>
                      <a:pt x="306" y="425"/>
                      <a:pt x="315" y="436"/>
                    </a:cubicBezTo>
                    <a:lnTo>
                      <a:pt x="330" y="458"/>
                    </a:lnTo>
                    <a:lnTo>
                      <a:pt x="330" y="472"/>
                    </a:lnTo>
                    <a:lnTo>
                      <a:pt x="330" y="487"/>
                    </a:lnTo>
                    <a:lnTo>
                      <a:pt x="338" y="491"/>
                    </a:lnTo>
                  </a:path>
                </a:pathLst>
              </a:custGeom>
              <a:solidFill>
                <a:srgbClr val="4F4F4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4" name="Freeform 34"/>
              <p:cNvSpPr>
                <a:spLocks noChangeArrowheads="1"/>
              </p:cNvSpPr>
              <p:nvPr/>
            </p:nvSpPr>
            <p:spPr bwMode="auto">
              <a:xfrm>
                <a:off x="182" y="1063"/>
                <a:ext cx="378" cy="189"/>
              </a:xfrm>
              <a:custGeom>
                <a:avLst/>
                <a:gdLst>
                  <a:gd name="T0" fmla="*/ 346 w 997"/>
                  <a:gd name="T1" fmla="*/ 484 h 497"/>
                  <a:gd name="T2" fmla="*/ 321 w 997"/>
                  <a:gd name="T3" fmla="*/ 410 h 497"/>
                  <a:gd name="T4" fmla="*/ 250 w 997"/>
                  <a:gd name="T5" fmla="*/ 370 h 497"/>
                  <a:gd name="T6" fmla="*/ 162 w 997"/>
                  <a:gd name="T7" fmla="*/ 356 h 497"/>
                  <a:gd name="T8" fmla="*/ 79 w 997"/>
                  <a:gd name="T9" fmla="*/ 321 h 497"/>
                  <a:gd name="T10" fmla="*/ 38 w 997"/>
                  <a:gd name="T11" fmla="*/ 208 h 497"/>
                  <a:gd name="T12" fmla="*/ 69 w 997"/>
                  <a:gd name="T13" fmla="*/ 172 h 497"/>
                  <a:gd name="T14" fmla="*/ 133 w 997"/>
                  <a:gd name="T15" fmla="*/ 153 h 497"/>
                  <a:gd name="T16" fmla="*/ 300 w 997"/>
                  <a:gd name="T17" fmla="*/ 191 h 497"/>
                  <a:gd name="T18" fmla="*/ 332 w 997"/>
                  <a:gd name="T19" fmla="*/ 226 h 497"/>
                  <a:gd name="T20" fmla="*/ 355 w 997"/>
                  <a:gd name="T21" fmla="*/ 269 h 497"/>
                  <a:gd name="T22" fmla="*/ 404 w 997"/>
                  <a:gd name="T23" fmla="*/ 346 h 497"/>
                  <a:gd name="T24" fmla="*/ 444 w 997"/>
                  <a:gd name="T25" fmla="*/ 409 h 497"/>
                  <a:gd name="T26" fmla="*/ 487 w 997"/>
                  <a:gd name="T27" fmla="*/ 409 h 497"/>
                  <a:gd name="T28" fmla="*/ 502 w 997"/>
                  <a:gd name="T29" fmla="*/ 401 h 497"/>
                  <a:gd name="T30" fmla="*/ 526 w 997"/>
                  <a:gd name="T31" fmla="*/ 418 h 497"/>
                  <a:gd name="T32" fmla="*/ 491 w 997"/>
                  <a:gd name="T33" fmla="*/ 390 h 497"/>
                  <a:gd name="T34" fmla="*/ 448 w 997"/>
                  <a:gd name="T35" fmla="*/ 363 h 497"/>
                  <a:gd name="T36" fmla="*/ 479 w 997"/>
                  <a:gd name="T37" fmla="*/ 341 h 497"/>
                  <a:gd name="T38" fmla="*/ 544 w 997"/>
                  <a:gd name="T39" fmla="*/ 353 h 497"/>
                  <a:gd name="T40" fmla="*/ 565 w 997"/>
                  <a:gd name="T41" fmla="*/ 336 h 497"/>
                  <a:gd name="T42" fmla="*/ 661 w 997"/>
                  <a:gd name="T43" fmla="*/ 373 h 497"/>
                  <a:gd name="T44" fmla="*/ 734 w 997"/>
                  <a:gd name="T45" fmla="*/ 460 h 497"/>
                  <a:gd name="T46" fmla="*/ 744 w 997"/>
                  <a:gd name="T47" fmla="*/ 453 h 497"/>
                  <a:gd name="T48" fmla="*/ 779 w 997"/>
                  <a:gd name="T49" fmla="*/ 480 h 497"/>
                  <a:gd name="T50" fmla="*/ 769 w 997"/>
                  <a:gd name="T51" fmla="*/ 436 h 497"/>
                  <a:gd name="T52" fmla="*/ 776 w 997"/>
                  <a:gd name="T53" fmla="*/ 417 h 497"/>
                  <a:gd name="T54" fmla="*/ 737 w 997"/>
                  <a:gd name="T55" fmla="*/ 413 h 497"/>
                  <a:gd name="T56" fmla="*/ 734 w 997"/>
                  <a:gd name="T57" fmla="*/ 400 h 497"/>
                  <a:gd name="T58" fmla="*/ 850 w 997"/>
                  <a:gd name="T59" fmla="*/ 416 h 497"/>
                  <a:gd name="T60" fmla="*/ 863 w 997"/>
                  <a:gd name="T61" fmla="*/ 392 h 497"/>
                  <a:gd name="T62" fmla="*/ 844 w 997"/>
                  <a:gd name="T63" fmla="*/ 374 h 497"/>
                  <a:gd name="T64" fmla="*/ 808 w 997"/>
                  <a:gd name="T65" fmla="*/ 337 h 497"/>
                  <a:gd name="T66" fmla="*/ 845 w 997"/>
                  <a:gd name="T67" fmla="*/ 300 h 497"/>
                  <a:gd name="T68" fmla="*/ 964 w 997"/>
                  <a:gd name="T69" fmla="*/ 299 h 497"/>
                  <a:gd name="T70" fmla="*/ 996 w 997"/>
                  <a:gd name="T71" fmla="*/ 269 h 497"/>
                  <a:gd name="T72" fmla="*/ 948 w 997"/>
                  <a:gd name="T73" fmla="*/ 201 h 497"/>
                  <a:gd name="T74" fmla="*/ 887 w 997"/>
                  <a:gd name="T75" fmla="*/ 169 h 497"/>
                  <a:gd name="T76" fmla="*/ 897 w 997"/>
                  <a:gd name="T77" fmla="*/ 115 h 497"/>
                  <a:gd name="T78" fmla="*/ 859 w 997"/>
                  <a:gd name="T79" fmla="*/ 104 h 497"/>
                  <a:gd name="T80" fmla="*/ 840 w 997"/>
                  <a:gd name="T81" fmla="*/ 123 h 497"/>
                  <a:gd name="T82" fmla="*/ 813 w 997"/>
                  <a:gd name="T83" fmla="*/ 125 h 497"/>
                  <a:gd name="T84" fmla="*/ 778 w 997"/>
                  <a:gd name="T85" fmla="*/ 122 h 497"/>
                  <a:gd name="T86" fmla="*/ 702 w 997"/>
                  <a:gd name="T87" fmla="*/ 82 h 497"/>
                  <a:gd name="T88" fmla="*/ 600 w 997"/>
                  <a:gd name="T89" fmla="*/ 17 h 497"/>
                  <a:gd name="T90" fmla="*/ 513 w 997"/>
                  <a:gd name="T91" fmla="*/ 4 h 497"/>
                  <a:gd name="T92" fmla="*/ 434 w 997"/>
                  <a:gd name="T93" fmla="*/ 27 h 497"/>
                  <a:gd name="T94" fmla="*/ 372 w 997"/>
                  <a:gd name="T95" fmla="*/ 73 h 497"/>
                  <a:gd name="T96" fmla="*/ 343 w 997"/>
                  <a:gd name="T97" fmla="*/ 127 h 497"/>
                  <a:gd name="T98" fmla="*/ 281 w 997"/>
                  <a:gd name="T99" fmla="*/ 142 h 497"/>
                  <a:gd name="T100" fmla="*/ 142 w 997"/>
                  <a:gd name="T101" fmla="*/ 120 h 497"/>
                  <a:gd name="T102" fmla="*/ 87 w 997"/>
                  <a:gd name="T103" fmla="*/ 129 h 497"/>
                  <a:gd name="T104" fmla="*/ 31 w 997"/>
                  <a:gd name="T105" fmla="*/ 171 h 497"/>
                  <a:gd name="T106" fmla="*/ 0 w 997"/>
                  <a:gd name="T107" fmla="*/ 223 h 497"/>
                  <a:gd name="T108" fmla="*/ 22 w 997"/>
                  <a:gd name="T109" fmla="*/ 291 h 497"/>
                  <a:gd name="T110" fmla="*/ 110 w 997"/>
                  <a:gd name="T111" fmla="*/ 357 h 497"/>
                  <a:gd name="T112" fmla="*/ 271 w 997"/>
                  <a:gd name="T113" fmla="*/ 398 h 497"/>
                  <a:gd name="T114" fmla="*/ 314 w 997"/>
                  <a:gd name="T115" fmla="*/ 426 h 497"/>
                  <a:gd name="T116" fmla="*/ 342 w 997"/>
                  <a:gd name="T117" fmla="*/ 496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7" h="497">
                    <a:moveTo>
                      <a:pt x="342" y="496"/>
                    </a:moveTo>
                    <a:cubicBezTo>
                      <a:pt x="344" y="496"/>
                      <a:pt x="346" y="491"/>
                      <a:pt x="346" y="484"/>
                    </a:cubicBezTo>
                    <a:cubicBezTo>
                      <a:pt x="346" y="477"/>
                      <a:pt x="340" y="458"/>
                      <a:pt x="333" y="441"/>
                    </a:cubicBezTo>
                    <a:lnTo>
                      <a:pt x="321" y="410"/>
                    </a:lnTo>
                    <a:lnTo>
                      <a:pt x="285" y="390"/>
                    </a:lnTo>
                    <a:lnTo>
                      <a:pt x="250" y="370"/>
                    </a:lnTo>
                    <a:lnTo>
                      <a:pt x="206" y="363"/>
                    </a:lnTo>
                    <a:lnTo>
                      <a:pt x="162" y="356"/>
                    </a:lnTo>
                    <a:lnTo>
                      <a:pt x="120" y="338"/>
                    </a:lnTo>
                    <a:lnTo>
                      <a:pt x="79" y="321"/>
                    </a:lnTo>
                    <a:lnTo>
                      <a:pt x="31" y="274"/>
                    </a:lnTo>
                    <a:lnTo>
                      <a:pt x="38" y="208"/>
                    </a:lnTo>
                    <a:lnTo>
                      <a:pt x="53" y="190"/>
                    </a:lnTo>
                    <a:lnTo>
                      <a:pt x="69" y="172"/>
                    </a:lnTo>
                    <a:lnTo>
                      <a:pt x="101" y="163"/>
                    </a:lnTo>
                    <a:lnTo>
                      <a:pt x="133" y="153"/>
                    </a:lnTo>
                    <a:lnTo>
                      <a:pt x="202" y="167"/>
                    </a:lnTo>
                    <a:cubicBezTo>
                      <a:pt x="240" y="175"/>
                      <a:pt x="284" y="186"/>
                      <a:pt x="300" y="191"/>
                    </a:cubicBezTo>
                    <a:lnTo>
                      <a:pt x="328" y="202"/>
                    </a:lnTo>
                    <a:lnTo>
                      <a:pt x="332" y="226"/>
                    </a:lnTo>
                    <a:lnTo>
                      <a:pt x="337" y="250"/>
                    </a:lnTo>
                    <a:lnTo>
                      <a:pt x="355" y="269"/>
                    </a:lnTo>
                    <a:cubicBezTo>
                      <a:pt x="365" y="279"/>
                      <a:pt x="380" y="298"/>
                      <a:pt x="388" y="310"/>
                    </a:cubicBezTo>
                    <a:cubicBezTo>
                      <a:pt x="396" y="323"/>
                      <a:pt x="403" y="339"/>
                      <a:pt x="404" y="346"/>
                    </a:cubicBezTo>
                    <a:lnTo>
                      <a:pt x="404" y="360"/>
                    </a:lnTo>
                    <a:lnTo>
                      <a:pt x="444" y="409"/>
                    </a:lnTo>
                    <a:lnTo>
                      <a:pt x="470" y="402"/>
                    </a:lnTo>
                    <a:lnTo>
                      <a:pt x="487" y="409"/>
                    </a:lnTo>
                    <a:lnTo>
                      <a:pt x="502" y="417"/>
                    </a:lnTo>
                    <a:lnTo>
                      <a:pt x="502" y="401"/>
                    </a:lnTo>
                    <a:lnTo>
                      <a:pt x="514" y="409"/>
                    </a:lnTo>
                    <a:lnTo>
                      <a:pt x="526" y="418"/>
                    </a:lnTo>
                    <a:lnTo>
                      <a:pt x="526" y="402"/>
                    </a:lnTo>
                    <a:lnTo>
                      <a:pt x="491" y="390"/>
                    </a:lnTo>
                    <a:lnTo>
                      <a:pt x="457" y="377"/>
                    </a:lnTo>
                    <a:lnTo>
                      <a:pt x="448" y="363"/>
                    </a:lnTo>
                    <a:lnTo>
                      <a:pt x="439" y="350"/>
                    </a:lnTo>
                    <a:lnTo>
                      <a:pt x="479" y="341"/>
                    </a:lnTo>
                    <a:lnTo>
                      <a:pt x="501" y="345"/>
                    </a:lnTo>
                    <a:cubicBezTo>
                      <a:pt x="512" y="347"/>
                      <a:pt x="532" y="351"/>
                      <a:pt x="544" y="353"/>
                    </a:cubicBezTo>
                    <a:lnTo>
                      <a:pt x="565" y="358"/>
                    </a:lnTo>
                    <a:lnTo>
                      <a:pt x="565" y="336"/>
                    </a:lnTo>
                    <a:lnTo>
                      <a:pt x="621" y="336"/>
                    </a:lnTo>
                    <a:lnTo>
                      <a:pt x="661" y="373"/>
                    </a:lnTo>
                    <a:cubicBezTo>
                      <a:pt x="684" y="394"/>
                      <a:pt x="710" y="422"/>
                      <a:pt x="718" y="435"/>
                    </a:cubicBezTo>
                    <a:lnTo>
                      <a:pt x="734" y="460"/>
                    </a:lnTo>
                    <a:lnTo>
                      <a:pt x="739" y="456"/>
                    </a:lnTo>
                    <a:lnTo>
                      <a:pt x="744" y="453"/>
                    </a:lnTo>
                    <a:lnTo>
                      <a:pt x="762" y="466"/>
                    </a:lnTo>
                    <a:lnTo>
                      <a:pt x="779" y="480"/>
                    </a:lnTo>
                    <a:lnTo>
                      <a:pt x="774" y="458"/>
                    </a:lnTo>
                    <a:lnTo>
                      <a:pt x="769" y="436"/>
                    </a:lnTo>
                    <a:lnTo>
                      <a:pt x="794" y="436"/>
                    </a:lnTo>
                    <a:lnTo>
                      <a:pt x="776" y="417"/>
                    </a:lnTo>
                    <a:lnTo>
                      <a:pt x="757" y="415"/>
                    </a:lnTo>
                    <a:lnTo>
                      <a:pt x="737" y="413"/>
                    </a:lnTo>
                    <a:lnTo>
                      <a:pt x="736" y="406"/>
                    </a:lnTo>
                    <a:lnTo>
                      <a:pt x="734" y="400"/>
                    </a:lnTo>
                    <a:lnTo>
                      <a:pt x="801" y="395"/>
                    </a:lnTo>
                    <a:lnTo>
                      <a:pt x="850" y="416"/>
                    </a:lnTo>
                    <a:lnTo>
                      <a:pt x="857" y="408"/>
                    </a:lnTo>
                    <a:cubicBezTo>
                      <a:pt x="860" y="403"/>
                      <a:pt x="863" y="396"/>
                      <a:pt x="863" y="392"/>
                    </a:cubicBezTo>
                    <a:lnTo>
                      <a:pt x="863" y="384"/>
                    </a:lnTo>
                    <a:lnTo>
                      <a:pt x="844" y="374"/>
                    </a:lnTo>
                    <a:cubicBezTo>
                      <a:pt x="833" y="368"/>
                      <a:pt x="821" y="357"/>
                      <a:pt x="816" y="350"/>
                    </a:cubicBezTo>
                    <a:lnTo>
                      <a:pt x="808" y="337"/>
                    </a:lnTo>
                    <a:lnTo>
                      <a:pt x="827" y="319"/>
                    </a:lnTo>
                    <a:lnTo>
                      <a:pt x="845" y="300"/>
                    </a:lnTo>
                    <a:lnTo>
                      <a:pt x="905" y="299"/>
                    </a:lnTo>
                    <a:lnTo>
                      <a:pt x="964" y="299"/>
                    </a:lnTo>
                    <a:lnTo>
                      <a:pt x="980" y="286"/>
                    </a:lnTo>
                    <a:cubicBezTo>
                      <a:pt x="989" y="280"/>
                      <a:pt x="996" y="271"/>
                      <a:pt x="996" y="269"/>
                    </a:cubicBezTo>
                    <a:cubicBezTo>
                      <a:pt x="996" y="266"/>
                      <a:pt x="986" y="249"/>
                      <a:pt x="972" y="232"/>
                    </a:cubicBezTo>
                    <a:lnTo>
                      <a:pt x="948" y="201"/>
                    </a:lnTo>
                    <a:lnTo>
                      <a:pt x="917" y="185"/>
                    </a:lnTo>
                    <a:lnTo>
                      <a:pt x="887" y="169"/>
                    </a:lnTo>
                    <a:lnTo>
                      <a:pt x="892" y="142"/>
                    </a:lnTo>
                    <a:lnTo>
                      <a:pt x="897" y="115"/>
                    </a:lnTo>
                    <a:lnTo>
                      <a:pt x="878" y="110"/>
                    </a:lnTo>
                    <a:lnTo>
                      <a:pt x="859" y="104"/>
                    </a:lnTo>
                    <a:lnTo>
                      <a:pt x="840" y="110"/>
                    </a:lnTo>
                    <a:lnTo>
                      <a:pt x="840" y="123"/>
                    </a:lnTo>
                    <a:cubicBezTo>
                      <a:pt x="840" y="130"/>
                      <a:pt x="838" y="135"/>
                      <a:pt x="836" y="135"/>
                    </a:cubicBezTo>
                    <a:cubicBezTo>
                      <a:pt x="833" y="135"/>
                      <a:pt x="823" y="131"/>
                      <a:pt x="813" y="125"/>
                    </a:cubicBezTo>
                    <a:lnTo>
                      <a:pt x="794" y="114"/>
                    </a:lnTo>
                    <a:lnTo>
                      <a:pt x="778" y="122"/>
                    </a:lnTo>
                    <a:lnTo>
                      <a:pt x="761" y="129"/>
                    </a:lnTo>
                    <a:lnTo>
                      <a:pt x="702" y="82"/>
                    </a:lnTo>
                    <a:lnTo>
                      <a:pt x="644" y="34"/>
                    </a:lnTo>
                    <a:lnTo>
                      <a:pt x="600" y="17"/>
                    </a:lnTo>
                    <a:lnTo>
                      <a:pt x="556" y="0"/>
                    </a:lnTo>
                    <a:lnTo>
                      <a:pt x="513" y="4"/>
                    </a:lnTo>
                    <a:lnTo>
                      <a:pt x="471" y="8"/>
                    </a:lnTo>
                    <a:lnTo>
                      <a:pt x="434" y="27"/>
                    </a:lnTo>
                    <a:lnTo>
                      <a:pt x="397" y="46"/>
                    </a:lnTo>
                    <a:lnTo>
                      <a:pt x="372" y="73"/>
                    </a:lnTo>
                    <a:lnTo>
                      <a:pt x="348" y="101"/>
                    </a:lnTo>
                    <a:lnTo>
                      <a:pt x="343" y="127"/>
                    </a:lnTo>
                    <a:lnTo>
                      <a:pt x="338" y="154"/>
                    </a:lnTo>
                    <a:lnTo>
                      <a:pt x="281" y="142"/>
                    </a:lnTo>
                    <a:cubicBezTo>
                      <a:pt x="250" y="135"/>
                      <a:pt x="206" y="127"/>
                      <a:pt x="184" y="125"/>
                    </a:cubicBezTo>
                    <a:lnTo>
                      <a:pt x="142" y="120"/>
                    </a:lnTo>
                    <a:lnTo>
                      <a:pt x="114" y="125"/>
                    </a:lnTo>
                    <a:lnTo>
                      <a:pt x="87" y="129"/>
                    </a:lnTo>
                    <a:lnTo>
                      <a:pt x="59" y="150"/>
                    </a:lnTo>
                    <a:lnTo>
                      <a:pt x="31" y="171"/>
                    </a:lnTo>
                    <a:lnTo>
                      <a:pt x="16" y="197"/>
                    </a:lnTo>
                    <a:lnTo>
                      <a:pt x="0" y="223"/>
                    </a:lnTo>
                    <a:lnTo>
                      <a:pt x="6" y="248"/>
                    </a:lnTo>
                    <a:cubicBezTo>
                      <a:pt x="8" y="262"/>
                      <a:pt x="16" y="281"/>
                      <a:pt x="22" y="291"/>
                    </a:cubicBezTo>
                    <a:cubicBezTo>
                      <a:pt x="28" y="301"/>
                      <a:pt x="42" y="316"/>
                      <a:pt x="54" y="326"/>
                    </a:cubicBezTo>
                    <a:cubicBezTo>
                      <a:pt x="66" y="335"/>
                      <a:pt x="91" y="349"/>
                      <a:pt x="110" y="357"/>
                    </a:cubicBezTo>
                    <a:cubicBezTo>
                      <a:pt x="129" y="365"/>
                      <a:pt x="174" y="377"/>
                      <a:pt x="208" y="384"/>
                    </a:cubicBezTo>
                    <a:lnTo>
                      <a:pt x="271" y="398"/>
                    </a:lnTo>
                    <a:lnTo>
                      <a:pt x="293" y="412"/>
                    </a:lnTo>
                    <a:lnTo>
                      <a:pt x="314" y="426"/>
                    </a:lnTo>
                    <a:lnTo>
                      <a:pt x="326" y="461"/>
                    </a:lnTo>
                    <a:cubicBezTo>
                      <a:pt x="333" y="481"/>
                      <a:pt x="340" y="496"/>
                      <a:pt x="342" y="496"/>
                    </a:cubicBezTo>
                  </a:path>
                </a:pathLst>
              </a:custGeom>
              <a:solidFill>
                <a:srgbClr val="2E2E2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" name="Freeform 35"/>
              <p:cNvSpPr>
                <a:spLocks noChangeArrowheads="1"/>
              </p:cNvSpPr>
              <p:nvPr/>
            </p:nvSpPr>
            <p:spPr bwMode="auto">
              <a:xfrm>
                <a:off x="186" y="1066"/>
                <a:ext cx="376" cy="184"/>
              </a:xfrm>
              <a:custGeom>
                <a:avLst/>
                <a:gdLst>
                  <a:gd name="T0" fmla="*/ 325 w 992"/>
                  <a:gd name="T1" fmla="*/ 443 h 485"/>
                  <a:gd name="T2" fmla="*/ 254 w 992"/>
                  <a:gd name="T3" fmla="*/ 374 h 485"/>
                  <a:gd name="T4" fmla="*/ 98 w 992"/>
                  <a:gd name="T5" fmla="*/ 330 h 485"/>
                  <a:gd name="T6" fmla="*/ 21 w 992"/>
                  <a:gd name="T7" fmla="*/ 220 h 485"/>
                  <a:gd name="T8" fmla="*/ 79 w 992"/>
                  <a:gd name="T9" fmla="*/ 157 h 485"/>
                  <a:gd name="T10" fmla="*/ 300 w 992"/>
                  <a:gd name="T11" fmla="*/ 186 h 485"/>
                  <a:gd name="T12" fmla="*/ 345 w 992"/>
                  <a:gd name="T13" fmla="*/ 257 h 485"/>
                  <a:gd name="T14" fmla="*/ 395 w 992"/>
                  <a:gd name="T15" fmla="*/ 337 h 485"/>
                  <a:gd name="T16" fmla="*/ 436 w 992"/>
                  <a:gd name="T17" fmla="*/ 392 h 485"/>
                  <a:gd name="T18" fmla="*/ 486 w 992"/>
                  <a:gd name="T19" fmla="*/ 384 h 485"/>
                  <a:gd name="T20" fmla="*/ 427 w 992"/>
                  <a:gd name="T21" fmla="*/ 349 h 485"/>
                  <a:gd name="T22" fmla="*/ 472 w 992"/>
                  <a:gd name="T23" fmla="*/ 330 h 485"/>
                  <a:gd name="T24" fmla="*/ 549 w 992"/>
                  <a:gd name="T25" fmla="*/ 346 h 485"/>
                  <a:gd name="T26" fmla="*/ 548 w 992"/>
                  <a:gd name="T27" fmla="*/ 330 h 485"/>
                  <a:gd name="T28" fmla="*/ 702 w 992"/>
                  <a:gd name="T29" fmla="*/ 407 h 485"/>
                  <a:gd name="T30" fmla="*/ 730 w 992"/>
                  <a:gd name="T31" fmla="*/ 450 h 485"/>
                  <a:gd name="T32" fmla="*/ 753 w 992"/>
                  <a:gd name="T33" fmla="*/ 451 h 485"/>
                  <a:gd name="T34" fmla="*/ 754 w 992"/>
                  <a:gd name="T35" fmla="*/ 431 h 485"/>
                  <a:gd name="T36" fmla="*/ 771 w 992"/>
                  <a:gd name="T37" fmla="*/ 414 h 485"/>
                  <a:gd name="T38" fmla="*/ 727 w 992"/>
                  <a:gd name="T39" fmla="*/ 401 h 485"/>
                  <a:gd name="T40" fmla="*/ 790 w 992"/>
                  <a:gd name="T41" fmla="*/ 378 h 485"/>
                  <a:gd name="T42" fmla="*/ 831 w 992"/>
                  <a:gd name="T43" fmla="*/ 397 h 485"/>
                  <a:gd name="T44" fmla="*/ 857 w 992"/>
                  <a:gd name="T45" fmla="*/ 391 h 485"/>
                  <a:gd name="T46" fmla="*/ 812 w 992"/>
                  <a:gd name="T47" fmla="*/ 377 h 485"/>
                  <a:gd name="T48" fmla="*/ 799 w 992"/>
                  <a:gd name="T49" fmla="*/ 336 h 485"/>
                  <a:gd name="T50" fmla="*/ 832 w 992"/>
                  <a:gd name="T51" fmla="*/ 299 h 485"/>
                  <a:gd name="T52" fmla="*/ 937 w 992"/>
                  <a:gd name="T53" fmla="*/ 291 h 485"/>
                  <a:gd name="T54" fmla="*/ 991 w 992"/>
                  <a:gd name="T55" fmla="*/ 264 h 485"/>
                  <a:gd name="T56" fmla="*/ 903 w 992"/>
                  <a:gd name="T57" fmla="*/ 179 h 485"/>
                  <a:gd name="T58" fmla="*/ 888 w 992"/>
                  <a:gd name="T59" fmla="*/ 123 h 485"/>
                  <a:gd name="T60" fmla="*/ 833 w 992"/>
                  <a:gd name="T61" fmla="*/ 116 h 485"/>
                  <a:gd name="T62" fmla="*/ 805 w 992"/>
                  <a:gd name="T63" fmla="*/ 114 h 485"/>
                  <a:gd name="T64" fmla="*/ 646 w 992"/>
                  <a:gd name="T65" fmla="*/ 38 h 485"/>
                  <a:gd name="T66" fmla="*/ 517 w 992"/>
                  <a:gd name="T67" fmla="*/ 0 h 485"/>
                  <a:gd name="T68" fmla="*/ 411 w 992"/>
                  <a:gd name="T69" fmla="*/ 28 h 485"/>
                  <a:gd name="T70" fmla="*/ 340 w 992"/>
                  <a:gd name="T71" fmla="*/ 109 h 485"/>
                  <a:gd name="T72" fmla="*/ 268 w 992"/>
                  <a:gd name="T73" fmla="*/ 136 h 485"/>
                  <a:gd name="T74" fmla="*/ 89 w 992"/>
                  <a:gd name="T75" fmla="*/ 126 h 485"/>
                  <a:gd name="T76" fmla="*/ 11 w 992"/>
                  <a:gd name="T77" fmla="*/ 189 h 485"/>
                  <a:gd name="T78" fmla="*/ 12 w 992"/>
                  <a:gd name="T79" fmla="*/ 281 h 485"/>
                  <a:gd name="T80" fmla="*/ 107 w 992"/>
                  <a:gd name="T81" fmla="*/ 352 h 485"/>
                  <a:gd name="T82" fmla="*/ 275 w 992"/>
                  <a:gd name="T83" fmla="*/ 393 h 485"/>
                  <a:gd name="T84" fmla="*/ 322 w 992"/>
                  <a:gd name="T85" fmla="*/ 456 h 485"/>
                  <a:gd name="T86" fmla="*/ 513 w 992"/>
                  <a:gd name="T87" fmla="*/ 397 h 485"/>
                  <a:gd name="T88" fmla="*/ 497 w 992"/>
                  <a:gd name="T89" fmla="*/ 397 h 485"/>
                  <a:gd name="T90" fmla="*/ 493 w 992"/>
                  <a:gd name="T91" fmla="*/ 394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2" h="485">
                    <a:moveTo>
                      <a:pt x="322" y="456"/>
                    </a:moveTo>
                    <a:cubicBezTo>
                      <a:pt x="330" y="473"/>
                      <a:pt x="336" y="484"/>
                      <a:pt x="336" y="479"/>
                    </a:cubicBezTo>
                    <a:cubicBezTo>
                      <a:pt x="336" y="475"/>
                      <a:pt x="331" y="459"/>
                      <a:pt x="325" y="443"/>
                    </a:cubicBezTo>
                    <a:lnTo>
                      <a:pt x="313" y="414"/>
                    </a:lnTo>
                    <a:lnTo>
                      <a:pt x="296" y="399"/>
                    </a:lnTo>
                    <a:cubicBezTo>
                      <a:pt x="287" y="391"/>
                      <a:pt x="268" y="380"/>
                      <a:pt x="254" y="374"/>
                    </a:cubicBezTo>
                    <a:cubicBezTo>
                      <a:pt x="240" y="368"/>
                      <a:pt x="207" y="360"/>
                      <a:pt x="182" y="356"/>
                    </a:cubicBezTo>
                    <a:lnTo>
                      <a:pt x="137" y="349"/>
                    </a:lnTo>
                    <a:lnTo>
                      <a:pt x="98" y="330"/>
                    </a:lnTo>
                    <a:lnTo>
                      <a:pt x="58" y="311"/>
                    </a:lnTo>
                    <a:lnTo>
                      <a:pt x="21" y="268"/>
                    </a:lnTo>
                    <a:lnTo>
                      <a:pt x="21" y="220"/>
                    </a:lnTo>
                    <a:lnTo>
                      <a:pt x="37" y="192"/>
                    </a:lnTo>
                    <a:lnTo>
                      <a:pt x="54" y="164"/>
                    </a:lnTo>
                    <a:lnTo>
                      <a:pt x="79" y="157"/>
                    </a:lnTo>
                    <a:cubicBezTo>
                      <a:pt x="93" y="153"/>
                      <a:pt x="114" y="149"/>
                      <a:pt x="127" y="149"/>
                    </a:cubicBezTo>
                    <a:cubicBezTo>
                      <a:pt x="140" y="149"/>
                      <a:pt x="177" y="155"/>
                      <a:pt x="210" y="163"/>
                    </a:cubicBezTo>
                    <a:cubicBezTo>
                      <a:pt x="244" y="170"/>
                      <a:pt x="284" y="181"/>
                      <a:pt x="300" y="186"/>
                    </a:cubicBezTo>
                    <a:lnTo>
                      <a:pt x="329" y="196"/>
                    </a:lnTo>
                    <a:lnTo>
                      <a:pt x="329" y="241"/>
                    </a:lnTo>
                    <a:lnTo>
                      <a:pt x="345" y="257"/>
                    </a:lnTo>
                    <a:cubicBezTo>
                      <a:pt x="354" y="266"/>
                      <a:pt x="370" y="285"/>
                      <a:pt x="380" y="299"/>
                    </a:cubicBezTo>
                    <a:lnTo>
                      <a:pt x="400" y="325"/>
                    </a:lnTo>
                    <a:lnTo>
                      <a:pt x="395" y="337"/>
                    </a:lnTo>
                    <a:lnTo>
                      <a:pt x="390" y="350"/>
                    </a:lnTo>
                    <a:lnTo>
                      <a:pt x="412" y="372"/>
                    </a:lnTo>
                    <a:cubicBezTo>
                      <a:pt x="423" y="384"/>
                      <a:pt x="434" y="393"/>
                      <a:pt x="436" y="392"/>
                    </a:cubicBezTo>
                    <a:cubicBezTo>
                      <a:pt x="437" y="392"/>
                      <a:pt x="449" y="394"/>
                      <a:pt x="462" y="397"/>
                    </a:cubicBezTo>
                    <a:lnTo>
                      <a:pt x="486" y="403"/>
                    </a:lnTo>
                    <a:lnTo>
                      <a:pt x="486" y="384"/>
                    </a:lnTo>
                    <a:lnTo>
                      <a:pt x="465" y="384"/>
                    </a:lnTo>
                    <a:lnTo>
                      <a:pt x="446" y="366"/>
                    </a:lnTo>
                    <a:lnTo>
                      <a:pt x="427" y="349"/>
                    </a:lnTo>
                    <a:lnTo>
                      <a:pt x="442" y="340"/>
                    </a:lnTo>
                    <a:lnTo>
                      <a:pt x="457" y="330"/>
                    </a:lnTo>
                    <a:lnTo>
                      <a:pt x="472" y="330"/>
                    </a:lnTo>
                    <a:cubicBezTo>
                      <a:pt x="479" y="330"/>
                      <a:pt x="499" y="335"/>
                      <a:pt x="514" y="340"/>
                    </a:cubicBezTo>
                    <a:lnTo>
                      <a:pt x="542" y="350"/>
                    </a:lnTo>
                    <a:lnTo>
                      <a:pt x="549" y="346"/>
                    </a:lnTo>
                    <a:lnTo>
                      <a:pt x="557" y="342"/>
                    </a:lnTo>
                    <a:lnTo>
                      <a:pt x="552" y="336"/>
                    </a:lnTo>
                    <a:lnTo>
                      <a:pt x="548" y="330"/>
                    </a:lnTo>
                    <a:lnTo>
                      <a:pt x="616" y="330"/>
                    </a:lnTo>
                    <a:lnTo>
                      <a:pt x="659" y="368"/>
                    </a:lnTo>
                    <a:lnTo>
                      <a:pt x="702" y="407"/>
                    </a:lnTo>
                    <a:lnTo>
                      <a:pt x="712" y="429"/>
                    </a:lnTo>
                    <a:lnTo>
                      <a:pt x="723" y="450"/>
                    </a:lnTo>
                    <a:lnTo>
                      <a:pt x="730" y="450"/>
                    </a:lnTo>
                    <a:cubicBezTo>
                      <a:pt x="734" y="450"/>
                      <a:pt x="737" y="447"/>
                      <a:pt x="737" y="443"/>
                    </a:cubicBezTo>
                    <a:lnTo>
                      <a:pt x="737" y="435"/>
                    </a:lnTo>
                    <a:lnTo>
                      <a:pt x="753" y="451"/>
                    </a:lnTo>
                    <a:lnTo>
                      <a:pt x="769" y="467"/>
                    </a:lnTo>
                    <a:lnTo>
                      <a:pt x="764" y="454"/>
                    </a:lnTo>
                    <a:cubicBezTo>
                      <a:pt x="761" y="446"/>
                      <a:pt x="757" y="436"/>
                      <a:pt x="754" y="431"/>
                    </a:cubicBezTo>
                    <a:lnTo>
                      <a:pt x="750" y="421"/>
                    </a:lnTo>
                    <a:lnTo>
                      <a:pt x="777" y="430"/>
                    </a:lnTo>
                    <a:lnTo>
                      <a:pt x="771" y="414"/>
                    </a:lnTo>
                    <a:lnTo>
                      <a:pt x="748" y="410"/>
                    </a:lnTo>
                    <a:lnTo>
                      <a:pt x="726" y="407"/>
                    </a:lnTo>
                    <a:lnTo>
                      <a:pt x="727" y="401"/>
                    </a:lnTo>
                    <a:lnTo>
                      <a:pt x="728" y="394"/>
                    </a:lnTo>
                    <a:lnTo>
                      <a:pt x="759" y="386"/>
                    </a:lnTo>
                    <a:lnTo>
                      <a:pt x="790" y="378"/>
                    </a:lnTo>
                    <a:lnTo>
                      <a:pt x="795" y="388"/>
                    </a:lnTo>
                    <a:lnTo>
                      <a:pt x="799" y="397"/>
                    </a:lnTo>
                    <a:lnTo>
                      <a:pt x="831" y="397"/>
                    </a:lnTo>
                    <a:lnTo>
                      <a:pt x="831" y="413"/>
                    </a:lnTo>
                    <a:lnTo>
                      <a:pt x="844" y="402"/>
                    </a:lnTo>
                    <a:lnTo>
                      <a:pt x="857" y="391"/>
                    </a:lnTo>
                    <a:lnTo>
                      <a:pt x="836" y="370"/>
                    </a:lnTo>
                    <a:lnTo>
                      <a:pt x="824" y="373"/>
                    </a:lnTo>
                    <a:lnTo>
                      <a:pt x="812" y="377"/>
                    </a:lnTo>
                    <a:lnTo>
                      <a:pt x="823" y="368"/>
                    </a:lnTo>
                    <a:lnTo>
                      <a:pt x="811" y="352"/>
                    </a:lnTo>
                    <a:lnTo>
                      <a:pt x="799" y="336"/>
                    </a:lnTo>
                    <a:lnTo>
                      <a:pt x="803" y="323"/>
                    </a:lnTo>
                    <a:lnTo>
                      <a:pt x="808" y="310"/>
                    </a:lnTo>
                    <a:lnTo>
                      <a:pt x="832" y="299"/>
                    </a:lnTo>
                    <a:lnTo>
                      <a:pt x="856" y="289"/>
                    </a:lnTo>
                    <a:lnTo>
                      <a:pt x="888" y="290"/>
                    </a:lnTo>
                    <a:cubicBezTo>
                      <a:pt x="906" y="291"/>
                      <a:pt x="928" y="291"/>
                      <a:pt x="937" y="291"/>
                    </a:cubicBezTo>
                    <a:lnTo>
                      <a:pt x="952" y="290"/>
                    </a:lnTo>
                    <a:lnTo>
                      <a:pt x="972" y="277"/>
                    </a:lnTo>
                    <a:lnTo>
                      <a:pt x="991" y="264"/>
                    </a:lnTo>
                    <a:lnTo>
                      <a:pt x="964" y="230"/>
                    </a:lnTo>
                    <a:lnTo>
                      <a:pt x="937" y="196"/>
                    </a:lnTo>
                    <a:lnTo>
                      <a:pt x="903" y="179"/>
                    </a:lnTo>
                    <a:cubicBezTo>
                      <a:pt x="885" y="170"/>
                      <a:pt x="870" y="161"/>
                      <a:pt x="870" y="159"/>
                    </a:cubicBezTo>
                    <a:cubicBezTo>
                      <a:pt x="870" y="158"/>
                      <a:pt x="874" y="149"/>
                      <a:pt x="879" y="140"/>
                    </a:cubicBezTo>
                    <a:lnTo>
                      <a:pt x="888" y="123"/>
                    </a:lnTo>
                    <a:lnTo>
                      <a:pt x="868" y="103"/>
                    </a:lnTo>
                    <a:lnTo>
                      <a:pt x="837" y="103"/>
                    </a:lnTo>
                    <a:lnTo>
                      <a:pt x="833" y="116"/>
                    </a:lnTo>
                    <a:cubicBezTo>
                      <a:pt x="831" y="123"/>
                      <a:pt x="826" y="129"/>
                      <a:pt x="822" y="129"/>
                    </a:cubicBezTo>
                    <a:cubicBezTo>
                      <a:pt x="819" y="129"/>
                      <a:pt x="814" y="126"/>
                      <a:pt x="810" y="122"/>
                    </a:cubicBezTo>
                    <a:lnTo>
                      <a:pt x="805" y="114"/>
                    </a:lnTo>
                    <a:lnTo>
                      <a:pt x="749" y="122"/>
                    </a:lnTo>
                    <a:lnTo>
                      <a:pt x="698" y="80"/>
                    </a:lnTo>
                    <a:lnTo>
                      <a:pt x="646" y="38"/>
                    </a:lnTo>
                    <a:lnTo>
                      <a:pt x="603" y="19"/>
                    </a:lnTo>
                    <a:lnTo>
                      <a:pt x="560" y="0"/>
                    </a:lnTo>
                    <a:lnTo>
                      <a:pt x="517" y="0"/>
                    </a:lnTo>
                    <a:lnTo>
                      <a:pt x="474" y="0"/>
                    </a:lnTo>
                    <a:lnTo>
                      <a:pt x="443" y="14"/>
                    </a:lnTo>
                    <a:lnTo>
                      <a:pt x="411" y="28"/>
                    </a:lnTo>
                    <a:lnTo>
                      <a:pt x="378" y="56"/>
                    </a:lnTo>
                    <a:lnTo>
                      <a:pt x="344" y="85"/>
                    </a:lnTo>
                    <a:lnTo>
                      <a:pt x="340" y="109"/>
                    </a:lnTo>
                    <a:cubicBezTo>
                      <a:pt x="337" y="123"/>
                      <a:pt x="333" y="137"/>
                      <a:pt x="330" y="141"/>
                    </a:cubicBezTo>
                    <a:lnTo>
                      <a:pt x="325" y="149"/>
                    </a:lnTo>
                    <a:lnTo>
                      <a:pt x="268" y="136"/>
                    </a:lnTo>
                    <a:cubicBezTo>
                      <a:pt x="237" y="130"/>
                      <a:pt x="191" y="122"/>
                      <a:pt x="165" y="119"/>
                    </a:cubicBezTo>
                    <a:lnTo>
                      <a:pt x="120" y="115"/>
                    </a:lnTo>
                    <a:lnTo>
                      <a:pt x="89" y="126"/>
                    </a:lnTo>
                    <a:cubicBezTo>
                      <a:pt x="72" y="132"/>
                      <a:pt x="50" y="143"/>
                      <a:pt x="40" y="151"/>
                    </a:cubicBezTo>
                    <a:lnTo>
                      <a:pt x="22" y="166"/>
                    </a:lnTo>
                    <a:lnTo>
                      <a:pt x="11" y="189"/>
                    </a:lnTo>
                    <a:lnTo>
                      <a:pt x="0" y="212"/>
                    </a:lnTo>
                    <a:lnTo>
                      <a:pt x="0" y="258"/>
                    </a:lnTo>
                    <a:lnTo>
                      <a:pt x="12" y="281"/>
                    </a:lnTo>
                    <a:lnTo>
                      <a:pt x="25" y="303"/>
                    </a:lnTo>
                    <a:lnTo>
                      <a:pt x="54" y="323"/>
                    </a:lnTo>
                    <a:cubicBezTo>
                      <a:pt x="69" y="333"/>
                      <a:pt x="93" y="346"/>
                      <a:pt x="107" y="352"/>
                    </a:cubicBezTo>
                    <a:cubicBezTo>
                      <a:pt x="120" y="358"/>
                      <a:pt x="148" y="366"/>
                      <a:pt x="169" y="370"/>
                    </a:cubicBezTo>
                    <a:cubicBezTo>
                      <a:pt x="190" y="374"/>
                      <a:pt x="223" y="381"/>
                      <a:pt x="241" y="385"/>
                    </a:cubicBezTo>
                    <a:lnTo>
                      <a:pt x="275" y="393"/>
                    </a:lnTo>
                    <a:lnTo>
                      <a:pt x="292" y="409"/>
                    </a:lnTo>
                    <a:lnTo>
                      <a:pt x="309" y="425"/>
                    </a:lnTo>
                    <a:lnTo>
                      <a:pt x="322" y="456"/>
                    </a:lnTo>
                    <a:close/>
                    <a:moveTo>
                      <a:pt x="513" y="403"/>
                    </a:moveTo>
                    <a:cubicBezTo>
                      <a:pt x="515" y="403"/>
                      <a:pt x="517" y="402"/>
                      <a:pt x="517" y="400"/>
                    </a:cubicBezTo>
                    <a:cubicBezTo>
                      <a:pt x="517" y="398"/>
                      <a:pt x="515" y="397"/>
                      <a:pt x="513" y="397"/>
                    </a:cubicBezTo>
                    <a:cubicBezTo>
                      <a:pt x="511" y="397"/>
                      <a:pt x="509" y="398"/>
                      <a:pt x="509" y="400"/>
                    </a:cubicBezTo>
                    <a:cubicBezTo>
                      <a:pt x="509" y="402"/>
                      <a:pt x="511" y="403"/>
                      <a:pt x="513" y="403"/>
                    </a:cubicBezTo>
                    <a:close/>
                    <a:moveTo>
                      <a:pt x="497" y="397"/>
                    </a:moveTo>
                    <a:cubicBezTo>
                      <a:pt x="499" y="397"/>
                      <a:pt x="501" y="395"/>
                      <a:pt x="501" y="394"/>
                    </a:cubicBezTo>
                    <a:cubicBezTo>
                      <a:pt x="501" y="392"/>
                      <a:pt x="499" y="390"/>
                      <a:pt x="497" y="390"/>
                    </a:cubicBezTo>
                    <a:cubicBezTo>
                      <a:pt x="495" y="390"/>
                      <a:pt x="493" y="392"/>
                      <a:pt x="493" y="394"/>
                    </a:cubicBezTo>
                    <a:cubicBezTo>
                      <a:pt x="493" y="395"/>
                      <a:pt x="495" y="397"/>
                      <a:pt x="497" y="397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6" name="Group 36"/>
            <p:cNvGrpSpPr>
              <a:grpSpLocks/>
            </p:cNvGrpSpPr>
            <p:nvPr/>
          </p:nvGrpSpPr>
          <p:grpSpPr bwMode="auto">
            <a:xfrm>
              <a:off x="2253756" y="5149988"/>
              <a:ext cx="4250767" cy="694150"/>
              <a:chOff x="835" y="788"/>
              <a:chExt cx="1782" cy="291"/>
            </a:xfrm>
          </p:grpSpPr>
          <p:grpSp>
            <p:nvGrpSpPr>
              <p:cNvPr id="217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236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7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8" name="Group 217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234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9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232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0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230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1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228" name="Freeform 227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Freeform 228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2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226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7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3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224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5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8" name="Rectangle 109"/>
            <p:cNvSpPr>
              <a:spLocks noChangeArrowheads="1"/>
            </p:cNvSpPr>
            <p:nvPr/>
          </p:nvSpPr>
          <p:spPr bwMode="auto">
            <a:xfrm>
              <a:off x="265972" y="5306709"/>
              <a:ext cx="478269" cy="369332"/>
            </a:xfrm>
            <a:prstGeom prst="rect">
              <a:avLst/>
            </a:prstGeom>
            <a:noFill/>
            <a:ln w="9525" cap="flat">
              <a:noFill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tx1"/>
                  </a:solidFill>
                  <a:latin typeface="+mn-lt"/>
                </a:rPr>
                <a:t>V</a:t>
              </a:r>
              <a:endParaRPr lang="en-US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239" name="Rectangle 109"/>
            <p:cNvSpPr>
              <a:spLocks noChangeArrowheads="1"/>
            </p:cNvSpPr>
            <p:nvPr/>
          </p:nvSpPr>
          <p:spPr bwMode="auto">
            <a:xfrm>
              <a:off x="357210" y="5824063"/>
              <a:ext cx="3870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rgbClr val="FF0000"/>
                  </a:solidFill>
                  <a:latin typeface="+mn-lt"/>
                </a:rPr>
                <a:t>D</a:t>
              </a:r>
              <a:endParaRPr lang="en-US" altLang="en-US" sz="1600" dirty="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240" name="Rectangle 109"/>
            <p:cNvSpPr>
              <a:spLocks noChangeArrowheads="1"/>
            </p:cNvSpPr>
            <p:nvPr/>
          </p:nvSpPr>
          <p:spPr bwMode="auto">
            <a:xfrm>
              <a:off x="-16699" y="6315452"/>
              <a:ext cx="76094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2400" dirty="0" smtClean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D+T</a:t>
              </a:r>
              <a:endParaRPr lang="en-US" altLang="en-US" sz="2400" dirty="0">
                <a:solidFill>
                  <a:schemeClr val="accent6">
                    <a:lumMod val="75000"/>
                  </a:schemeClr>
                </a:solidFill>
                <a:latin typeface="+mn-lt"/>
              </a:endParaRPr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614250" y="5374345"/>
              <a:ext cx="2263737" cy="481719"/>
              <a:chOff x="6423063" y="2377812"/>
              <a:chExt cx="2263737" cy="1118749"/>
            </a:xfrm>
          </p:grpSpPr>
          <p:sp>
            <p:nvSpPr>
              <p:cNvPr id="248" name="Rectangle 107"/>
              <p:cNvSpPr>
                <a:spLocks noChangeArrowheads="1"/>
              </p:cNvSpPr>
              <p:nvPr/>
            </p:nvSpPr>
            <p:spPr bwMode="auto">
              <a:xfrm>
                <a:off x="6473157" y="2377812"/>
                <a:ext cx="2213643" cy="10662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 charset="0"/>
                    <a:cs typeface="Droid Sans Fallback" charset="0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Tissue collection</a:t>
                </a:r>
              </a:p>
            </p:txBody>
          </p:sp>
          <p:sp>
            <p:nvSpPr>
              <p:cNvPr id="249" name="Line 108"/>
              <p:cNvSpPr>
                <a:spLocks noChangeShapeType="1"/>
              </p:cNvSpPr>
              <p:nvPr/>
            </p:nvSpPr>
            <p:spPr bwMode="auto">
              <a:xfrm>
                <a:off x="6423063" y="2425520"/>
                <a:ext cx="4771" cy="1071041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426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 effects on body weight at later stage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macroscopic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</a:t>
            </a:r>
            <a:r>
              <a:rPr lang="en-US" dirty="0"/>
              <a:t>model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histological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metabolic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smtClean="0"/>
              <a:t>molecular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partly restores lean mass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Only dexamethasone alters fat deposits.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Testosterone </a:t>
            </a:r>
            <a:r>
              <a:rPr lang="en-US" dirty="0" smtClean="0"/>
              <a:t>partly </a:t>
            </a:r>
            <a:r>
              <a:rPr lang="en-US" dirty="0" smtClean="0"/>
              <a:t>restores individual muscles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5764" y="1655917"/>
            <a:ext cx="8712473" cy="5040670"/>
            <a:chOff x="106215" y="1498601"/>
            <a:chExt cx="8712473" cy="5040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5" y="1498601"/>
              <a:ext cx="8712473" cy="504067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06216" y="1650470"/>
              <a:ext cx="430887" cy="1602170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gastrocnemius (g)</a:t>
              </a:r>
              <a:endParaRPr lang="en-US" sz="16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27240" y="4592968"/>
              <a:ext cx="430887" cy="1239827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levator ani (g)</a:t>
              </a:r>
              <a:endParaRPr lang="en-US" sz="16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216" y="4592968"/>
              <a:ext cx="430887" cy="1281248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quadriceps (g)</a:t>
              </a:r>
              <a:endParaRPr lang="en-US" sz="16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627239" y="2073535"/>
              <a:ext cx="430887" cy="1179105"/>
            </a:xfrm>
            <a:prstGeom prst="rect">
              <a:avLst/>
            </a:prstGeom>
          </p:spPr>
          <p:txBody>
            <a:bodyPr vert="vert270" wrap="none">
              <a:spAutoFit/>
            </a:bodyPr>
            <a:lstStyle/>
            <a:p>
              <a:r>
                <a:rPr lang="en-US" sz="1600" dirty="0" smtClean="0"/>
                <a:t>triceps br. (g)</a:t>
              </a:r>
              <a:endParaRPr lang="en-US" sz="16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043078" y="654067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33663" y="65406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352493" y="65406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346704" y="654269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5037289" y="65426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656119" y="654269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74723" y="2576053"/>
            <a:ext cx="5594555" cy="2181230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Dexa: caveats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55391" y="2215756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</a:t>
              </a:r>
              <a:r>
                <a:rPr lang="en-US" sz="1400" i="1" dirty="0" smtClean="0"/>
                <a:t>JCI</a:t>
              </a:r>
              <a:r>
                <a:rPr lang="en-US" sz="1400" dirty="0" smtClean="0"/>
                <a:t>, 1995).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71767" y="1465107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</a:t>
              </a:r>
              <a:r>
                <a:rPr lang="en-US" sz="1400" i="1" dirty="0" smtClean="0"/>
                <a:t>J </a:t>
              </a:r>
              <a:r>
                <a:rPr lang="en-US" sz="1400" i="1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3439597" y="6510239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91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marker studies in glucocorticoid atrophy, denervation indicate anabolic and anti-catabolic effects.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848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MuRF1 is restored to baseline levels by testosterone co-administration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4" y="1267861"/>
            <a:ext cx="8028216" cy="5508542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</a:t>
            </a:r>
            <a:r>
              <a:rPr lang="en-US" dirty="0" smtClean="0"/>
              <a:t>activity correlates with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9" r="34687"/>
          <a:stretch/>
        </p:blipFill>
        <p:spPr>
          <a:xfrm>
            <a:off x="2005168" y="1815792"/>
            <a:ext cx="2212258" cy="4351338"/>
          </a:xfrm>
        </p:spPr>
      </p:pic>
      <p:sp>
        <p:nvSpPr>
          <p:cNvPr id="5" name="Rectangle 4"/>
          <p:cNvSpPr/>
          <p:nvPr/>
        </p:nvSpPr>
        <p:spPr>
          <a:xfrm>
            <a:off x="2593805" y="614817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628651" y="2516139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28650" y="4428514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670323" y="3457490"/>
            <a:ext cx="4119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Could not substantiate ubiquitination of myosin.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mechanisms, such as 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76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examethasone represses autophagosome-associated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8499"/>
            <a:ext cx="7886700" cy="1325563"/>
          </a:xfrm>
        </p:spPr>
        <p:txBody>
          <a:bodyPr/>
          <a:lstStyle/>
          <a:p>
            <a:r>
              <a:rPr lang="en-US" dirty="0" smtClean="0"/>
              <a:t>Cathepsin L </a:t>
            </a:r>
            <a:r>
              <a:rPr lang="en-US" dirty="0" smtClean="0"/>
              <a:t>activity does not correlate with phenotype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539567"/>
            <a:ext cx="4140596" cy="4140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Prenylated</a:t>
            </a:r>
            <a:r>
              <a:rPr lang="en-US" dirty="0" smtClean="0"/>
              <a:t> LC3 isoform indicates autophagy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624146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624145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0" y="633750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7 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Sub-optimal normalization has been used by others to hypothesize role of autophagy.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</a:t>
            </a:r>
            <a:r>
              <a:rPr lang="en-US" dirty="0" smtClean="0"/>
              <a:t>markers did not correlate with the phenotype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4960" y="6488668"/>
            <a:ext cx="9077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Also, no change in mu-calpain, calpastatin protein levels.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244595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96" y="181589"/>
            <a:ext cx="8515350" cy="1325563"/>
          </a:xfrm>
        </p:spPr>
        <p:txBody>
          <a:bodyPr/>
          <a:lstStyle/>
          <a:p>
            <a:r>
              <a:rPr lang="en-US" dirty="0" smtClean="0"/>
              <a:t>Translation </a:t>
            </a:r>
            <a:r>
              <a:rPr lang="en-US" dirty="0" smtClean="0"/>
              <a:t>regulators appear unchanged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589309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653765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144567"/>
              </p:ext>
            </p:extLst>
          </p:nvPr>
        </p:nvGraphicFramePr>
        <p:xfrm>
          <a:off x="187554" y="2988595"/>
          <a:ext cx="4070551" cy="708335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8944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41" y="177166"/>
            <a:ext cx="7886700" cy="1325563"/>
          </a:xfrm>
        </p:spPr>
        <p:txBody>
          <a:bodyPr/>
          <a:lstStyle/>
          <a:p>
            <a:r>
              <a:rPr lang="en-US" dirty="0" smtClean="0"/>
              <a:t>4E-BP is not inhibited by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344632"/>
            <a:ext cx="9111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gastrocnemius, day </a:t>
            </a:r>
            <a:r>
              <a:rPr lang="en-US" sz="1400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Could not employ polysome profiling. 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</a:t>
            </a:r>
            <a:r>
              <a:rPr lang="en-US" dirty="0" smtClean="0"/>
              <a:t>are less correlated with </a:t>
            </a:r>
            <a:r>
              <a:rPr lang="en-US" dirty="0" smtClean="0"/>
              <a:t>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83263" y="6211669"/>
            <a:ext cx="68212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solidFill>
            <a:srgbClr val="FF0000">
              <a:alpha val="21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13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109488"/>
            <a:ext cx="8515350" cy="1325563"/>
          </a:xfrm>
        </p:spPr>
        <p:txBody>
          <a:bodyPr/>
          <a:lstStyle/>
          <a:p>
            <a:r>
              <a:rPr lang="en-US" dirty="0" smtClean="0"/>
              <a:t>Mechanisms of Akt </a:t>
            </a:r>
            <a:r>
              <a:rPr lang="en-US" dirty="0" smtClean="0"/>
              <a:t>desensitization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and IGF-I are equally affected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02" y="2498182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65056" y="5554030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206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Conditions change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76" y="2214430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2894895" y="626644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438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03" y="121827"/>
            <a:ext cx="8898194" cy="1325563"/>
          </a:xfrm>
        </p:spPr>
        <p:txBody>
          <a:bodyPr/>
          <a:lstStyle/>
          <a:p>
            <a:r>
              <a:rPr lang="en-US" dirty="0" smtClean="0"/>
              <a:t>Insulin / IGF-I are u</a:t>
            </a:r>
            <a:r>
              <a:rPr lang="en-US" dirty="0" smtClean="0"/>
              <a:t>pstream </a:t>
            </a:r>
            <a:r>
              <a:rPr lang="en-US" dirty="0" smtClean="0"/>
              <a:t>of Foxo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Testosterone represses the transcriptional atrophy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 is restored by testosterone co-administration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1270"/>
            <a:ext cx="7886700" cy="1325563"/>
          </a:xfrm>
        </p:spPr>
        <p:txBody>
          <a:bodyPr/>
          <a:lstStyle/>
          <a:p>
            <a:r>
              <a:rPr lang="en-US" dirty="0" smtClean="0"/>
              <a:t>Akt (Ser 473) does not respond to testosterone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-1" y="6488668"/>
            <a:ext cx="91440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Gastrocnemius, 7 day.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</a:t>
            </a:r>
            <a:r>
              <a:rPr lang="en-US" dirty="0" smtClean="0"/>
              <a:t>effect on  translation is understudied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628649" y="161270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Akt (Ser 473) does not respond to testosterone in hypersensitive levator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to the rescue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4" y="1652388"/>
            <a:ext cx="4440636" cy="40581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806612" y="570233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04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 to the rescue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161" y="2731770"/>
            <a:ext cx="3445839" cy="2507218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134280" y="5341156"/>
            <a:ext cx="31130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Britto et al., </a:t>
            </a:r>
            <a:r>
              <a:rPr lang="en-US" altLang="en-US" sz="1800" i="1" dirty="0" smtClean="0">
                <a:latin typeface="+mn-lt"/>
              </a:rPr>
              <a:t>Am J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2014.</a:t>
            </a:r>
            <a:endParaRPr lang="en-US" altLang="en-US" sz="1800" dirty="0"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48398" y="1652388"/>
            <a:ext cx="4952228" cy="40581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78560" y="5393293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713703" y="3033737"/>
            <a:ext cx="1615051" cy="284164"/>
            <a:chOff x="2713703" y="3033737"/>
            <a:chExt cx="1615051" cy="284164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2713703" y="3175819"/>
              <a:ext cx="1592826" cy="108155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4306529" y="3033737"/>
              <a:ext cx="22225" cy="284164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36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REDD1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5" y="14379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8214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793587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243232" y="585609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17987" y="2349075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gastrocnemius 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3034" y="4664572"/>
            <a:ext cx="1343367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sz="1400" dirty="0" smtClean="0"/>
              <a:t>quadriceps</a:t>
            </a:r>
          </a:p>
          <a:p>
            <a:pPr algn="r"/>
            <a:r>
              <a:rPr lang="en-US" sz="1400" dirty="0" smtClean="0"/>
              <a:t>REDD1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0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65274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…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cell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cell studies are scarce.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+ Glucocorticoid on rodent cells is not published.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Many of these cell lines thrive with Dexa.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</a:t>
            </a:r>
            <a:r>
              <a:rPr lang="en-US" sz="1400" smtClean="0"/>
              <a:t>inhibitor chloroquine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46946" y="3653049"/>
            <a:ext cx="4692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62710" y="2989116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6855650" y="20776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3701040" cy="944664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 flipH="1">
            <a:off x="5037869" y="3278648"/>
            <a:ext cx="1545604" cy="481587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9660000" flipH="1">
            <a:off x="6523834" y="2952115"/>
            <a:ext cx="77753" cy="10411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56674" y="3082030"/>
            <a:ext cx="790322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REDD1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 flipH="1">
            <a:off x="2542538" y="2070489"/>
            <a:ext cx="1" cy="938562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 flipV="1">
            <a:off x="2861670" y="2044319"/>
            <a:ext cx="3776519" cy="979335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headEnd type="stealth" w="lg" len="lg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2542538" y="3407646"/>
            <a:ext cx="1961929" cy="321691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1" name="Straight Connector 30"/>
          <p:cNvSpPr>
            <a:spLocks noChangeAspect="1"/>
          </p:cNvSpPr>
          <p:nvPr/>
        </p:nvSpPr>
        <p:spPr>
          <a:xfrm rot="9300000" flipH="1">
            <a:off x="4448055" y="3664940"/>
            <a:ext cx="106759" cy="142948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32" name="Straight Connector 31"/>
          <p:cNvSpPr>
            <a:spLocks/>
          </p:cNvSpPr>
          <p:nvPr/>
        </p:nvSpPr>
        <p:spPr>
          <a:xfrm rot="10800000" flipH="1">
            <a:off x="2458973" y="3004722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 is 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</a:t>
            </a:r>
            <a:r>
              <a:rPr lang="en-US" dirty="0" smtClean="0"/>
              <a:t>+.</a:t>
            </a:r>
            <a:endParaRPr lang="en-US" dirty="0"/>
          </a:p>
          <a:p>
            <a:r>
              <a:rPr lang="en-US" dirty="0" smtClean="0"/>
              <a:t>Males with hypercortisolism have lower testosterone.</a:t>
            </a:r>
          </a:p>
          <a:p>
            <a:r>
              <a:rPr lang="en-US" dirty="0" smtClean="0"/>
              <a:t>Testosterone was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sensitive assays for Akt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Mechanistic studies of REDD1 in T co-administration.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testosterone?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Females </a:t>
            </a:r>
            <a:r>
              <a:rPr lang="en-US" dirty="0"/>
              <a:t>with hypercortisolism have </a:t>
            </a:r>
            <a:r>
              <a:rPr lang="en-US" dirty="0" smtClean="0"/>
              <a:t>hirsutism.</a:t>
            </a:r>
          </a:p>
          <a:p>
            <a:r>
              <a:rPr lang="en-US" dirty="0" smtClean="0"/>
              <a:t>Males receiving testosterone supplementation might be at higher risk for heart disease, prostate cancer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“Safer” alternatives are desirable.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testosterone working?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</a:t>
            </a:r>
            <a:r>
              <a:rPr lang="en-US" dirty="0" smtClean="0"/>
              <a:t>component</a:t>
            </a:r>
          </a:p>
          <a:p>
            <a:r>
              <a:rPr lang="en-US" dirty="0" smtClean="0"/>
              <a:t>Stimulates intramuscular IGF-I expression.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4978</TotalTime>
  <Words>2063</Words>
  <Application>Microsoft Office PowerPoint</Application>
  <PresentationFormat>On-screen Show (4:3)</PresentationFormat>
  <Paragraphs>570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Cabin</vt:lpstr>
      <vt:lpstr>Segoe UI</vt:lpstr>
      <vt:lpstr>Droid Sans Fallback</vt:lpstr>
      <vt:lpstr>FreeSans</vt:lpstr>
      <vt:lpstr>Arial</vt:lpstr>
      <vt:lpstr>Times New Roman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Glucocorticoids effect on  translation is understudied</vt:lpstr>
      <vt:lpstr>Therapeutic approaches to GM</vt:lpstr>
      <vt:lpstr>Why testosterone?</vt:lpstr>
      <vt:lpstr>Why not testosterone?</vt:lpstr>
      <vt:lpstr>How is testosterone working?</vt:lpstr>
      <vt:lpstr>Animal models</vt:lpstr>
      <vt:lpstr>Rats respond to glucocorticoids</vt:lpstr>
      <vt:lpstr>Mice respond to glucocorticoids</vt:lpstr>
      <vt:lpstr>Rat muscles are protected by testosterone co-administration</vt:lpstr>
      <vt:lpstr>Rat muscles are protected by testosterone co-administration</vt:lpstr>
      <vt:lpstr>First hypothesis</vt:lpstr>
      <vt:lpstr>In vivo test</vt:lpstr>
      <vt:lpstr>Progressive loss of body weight is alleviated by testosterone</vt:lpstr>
      <vt:lpstr>In vivo test</vt:lpstr>
      <vt:lpstr>Net effects on body weight at later stage</vt:lpstr>
      <vt:lpstr>Testosterone partly restores lean mass</vt:lpstr>
      <vt:lpstr>Testosterone partly restores individual muscles</vt:lpstr>
      <vt:lpstr>Conclusion so far</vt:lpstr>
      <vt:lpstr>Metabolic mechanisms of Dexa</vt:lpstr>
      <vt:lpstr>Protein synthesis and Dexa</vt:lpstr>
      <vt:lpstr>Protein synthesis and Dexa: caveats</vt:lpstr>
      <vt:lpstr>Testosterone effect on atrophying muscle</vt:lpstr>
      <vt:lpstr>Second hypothesis</vt:lpstr>
      <vt:lpstr>MuRF1 is restored to baseline levels by testosterone co-administration</vt:lpstr>
      <vt:lpstr>Chymotrypsin-like activity correlates with phenotype</vt:lpstr>
      <vt:lpstr>Dexamethasone represses autophagosome-associated genes</vt:lpstr>
      <vt:lpstr>Cathepsin L activity does not correlate with phenotype</vt:lpstr>
      <vt:lpstr>Prenylated LC3 isoform indicates autophagy unchanged</vt:lpstr>
      <vt:lpstr>Calpain markers did not correlate with the phenotype</vt:lpstr>
      <vt:lpstr>Translation regulators appear unchanged</vt:lpstr>
      <vt:lpstr>4E-BP is not inhibited by testosterone</vt:lpstr>
      <vt:lpstr>Conclusions so far</vt:lpstr>
      <vt:lpstr>Transcriptional effects of Dexa</vt:lpstr>
      <vt:lpstr>More transcriptional effects of Dexa</vt:lpstr>
      <vt:lpstr>Insulin signaling</vt:lpstr>
      <vt:lpstr>Mechanisms of Akt desensitization</vt:lpstr>
      <vt:lpstr>Insulin and IGF-I are equally affected</vt:lpstr>
      <vt:lpstr>Conditions change results</vt:lpstr>
      <vt:lpstr>Testosterone mechanisms</vt:lpstr>
      <vt:lpstr>Testosterone mechanisms</vt:lpstr>
      <vt:lpstr>Insulin / IGF-I are upstream of Foxo</vt:lpstr>
      <vt:lpstr>Third hypothesis</vt:lpstr>
      <vt:lpstr>Testosterone represses the transcriptional atrophy mediators</vt:lpstr>
      <vt:lpstr>IGF-I is restored by testosterone co-administration</vt:lpstr>
      <vt:lpstr>Akt (Ser 473) does not respond to testosterone</vt:lpstr>
      <vt:lpstr>PowerPoint Presentation</vt:lpstr>
      <vt:lpstr>Conclusions so far</vt:lpstr>
      <vt:lpstr>REDD1 to the rescue</vt:lpstr>
      <vt:lpstr>REDD1 to the rescue</vt:lpstr>
      <vt:lpstr>REDD1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218</cp:revision>
  <dcterms:created xsi:type="dcterms:W3CDTF">2015-07-04T16:17:21Z</dcterms:created>
  <dcterms:modified xsi:type="dcterms:W3CDTF">2015-07-11T02:09:03Z</dcterms:modified>
</cp:coreProperties>
</file>